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409" r:id="rId3"/>
    <p:sldId id="417" r:id="rId4"/>
    <p:sldId id="418" r:id="rId5"/>
    <p:sldId id="411" r:id="rId6"/>
    <p:sldId id="414" r:id="rId7"/>
    <p:sldId id="420" r:id="rId8"/>
    <p:sldId id="431" r:id="rId9"/>
    <p:sldId id="432" r:id="rId10"/>
    <p:sldId id="434" r:id="rId11"/>
    <p:sldId id="433" r:id="rId12"/>
    <p:sldId id="435" r:id="rId13"/>
    <p:sldId id="436" r:id="rId14"/>
    <p:sldId id="437" r:id="rId15"/>
    <p:sldId id="438" r:id="rId16"/>
    <p:sldId id="440" r:id="rId17"/>
    <p:sldId id="441" r:id="rId18"/>
    <p:sldId id="442" r:id="rId19"/>
    <p:sldId id="29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по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категориям участников</a:t>
            </a:r>
          </a:p>
        </c:rich>
      </c:tx>
      <c:layout>
        <c:manualLayout>
          <c:xMode val="edge"/>
          <c:yMode val="edge"/>
          <c:x val="0.17551139596251333"/>
          <c:y val="0.11443599190603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08382001928105"/>
          <c:y val="0.41630965962913108"/>
          <c:w val="0.56363635353412445"/>
          <c:h val="0.49956796129538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по категориям участников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88-4D4A-B571-3EC87F2DD3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88-4D4A-B571-3EC87F2DD300}"/>
              </c:ext>
            </c:extLst>
          </c:dPt>
          <c:dLbls>
            <c:dLbl>
              <c:idx val="0"/>
              <c:layout>
                <c:manualLayout>
                  <c:x val="7.8066119029815917E-2"/>
                  <c:y val="-9.6301801538988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88-4D4A-B571-3EC87F2DD300}"/>
                </c:ext>
                <c:ext xmlns:c15="http://schemas.microsoft.com/office/drawing/2012/chart" uri="{CE6537A1-D6FC-4f65-9D91-7224C49458BB}">
                  <c15:layout>
                    <c:manualLayout>
                      <c:w val="0.16319374412775775"/>
                      <c:h val="8.27979232345026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831537080674328E-2"/>
                  <c:y val="-1.43596965496498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88-4D4A-B571-3EC87F2DD3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Пассажиры</c:v>
                </c:pt>
                <c:pt idx="1">
                  <c:v>Пешеходы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588-4D4A-B571-3EC87F2DD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8814362572562"/>
          <c:y val="0.10255123630959423"/>
          <c:w val="0.78210354271270321"/>
          <c:h val="0.80158551909537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по категориям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4F-43BF-AA6C-76E4420C8738}"/>
                </c:ext>
                <c:ext xmlns:c15="http://schemas.microsoft.com/office/drawing/2012/chart" uri="{CE6537A1-D6FC-4f65-9D91-7224C49458BB}">
                  <c15:layout>
                    <c:manualLayout>
                      <c:w val="3.4375749692392328E-2"/>
                      <c:h val="6.4253994570989501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4F-43BF-AA6C-76E4420C8738}"/>
                </c:ext>
                <c:ext xmlns:c15="http://schemas.microsoft.com/office/drawing/2012/chart" uri="{CE6537A1-D6FC-4f65-9D91-7224C49458BB}">
                  <c15:layout>
                    <c:manualLayout>
                      <c:w val="3.8176269296240531E-2"/>
                      <c:h val="6.42539945709895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Пешеходы</c:v>
                </c:pt>
                <c:pt idx="1">
                  <c:v>Пассажиры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4F-43BF-AA6C-76E4420C87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80003592"/>
        <c:axId val="180003984"/>
      </c:barChart>
      <c:catAx>
        <c:axId val="18000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003984"/>
        <c:crosses val="autoZero"/>
        <c:auto val="1"/>
        <c:lblAlgn val="ctr"/>
        <c:lblOffset val="100"/>
        <c:noMultiLvlLbl val="0"/>
      </c:catAx>
      <c:valAx>
        <c:axId val="180003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00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76327654732627"/>
          <c:y val="0.23186007027335662"/>
          <c:w val="0.71024189536144289"/>
          <c:h val="0.680236001837624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по видам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CA26A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6.4220608554809336E-2"/>
                  <c:y val="-5.64929509942353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901230192056446E-2"/>
                  <c:y val="2.39924681399519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36997499992354"/>
                      <c:h val="7.849421475002595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6319192569531374E-2"/>
                  <c:y val="-2.3673084202008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65233371576157"/>
                      <c:h val="6.440776060740291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1874679553025061"/>
                  <c:y val="-0.114626161878537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886436325697677E-2"/>
                  <c:y val="-0.190225140116645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12914259810458"/>
                      <c:h val="5.015550241627173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3017307866410868E-2"/>
                  <c:y val="-0.141155920927026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08539427128606"/>
                      <c:h val="7.4875419149745284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9133616091157093"/>
                  <c:y val="-0.103821116545799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9378799204969"/>
                      <c:h val="6.966770512750129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Столкновения</c:v>
                </c:pt>
                <c:pt idx="1">
                  <c:v>Наезд на пешехода</c:v>
                </c:pt>
                <c:pt idx="2">
                  <c:v>Наезд на стоящее ТС</c:v>
                </c:pt>
                <c:pt idx="3">
                  <c:v>Съезд с дороги</c:v>
                </c:pt>
                <c:pt idx="4">
                  <c:v>Опрокидывание</c:v>
                </c:pt>
                <c:pt idx="5">
                  <c:v>Наезд на препятствие</c:v>
                </c:pt>
                <c:pt idx="6">
                  <c:v>Падение пассажира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</c:v>
                </c:pt>
                <c:pt idx="1">
                  <c:v>23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A3FC-452C-4773-B461-E287C7DA109E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E6F8-8584-42BD-B5C6-62FDF3254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12192001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1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12187238" cy="6858001"/>
            <a:chOff x="-1" y="-1"/>
            <a:chExt cx="12187239" cy="68580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6858001" cy="685800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9335" y="0"/>
              <a:ext cx="5987903" cy="6858001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5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04950" y="3402116"/>
            <a:ext cx="9677400" cy="271293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</a:rPr>
              <a:t>Правильное поведение на дороге — залог общей </a:t>
            </a:r>
            <a:r>
              <a:rPr lang="ru-RU" sz="48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безопасности</a:t>
            </a:r>
            <a:endParaRPr lang="ru-RU" sz="48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2188" y="2817342"/>
            <a:ext cx="8144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1400" b="1" dirty="0" smtClean="0"/>
              <a:t>УПРАВЛЕНИЕ ГОСУДАРСТВЕННОЙ ИНСПЕКЦИИ </a:t>
            </a:r>
            <a:r>
              <a:rPr lang="ru-RU" sz="1400" b="1" dirty="0"/>
              <a:t>БЕЗОПАСНОСТИ ДОРОЖНОГО ДВИЖЕНИЯ</a:t>
            </a:r>
            <a:endParaRPr lang="ru-RU" sz="1400" dirty="0"/>
          </a:p>
          <a:p>
            <a:pPr algn="ctr"/>
            <a:r>
              <a:rPr lang="ru-RU" sz="1400" b="1" dirty="0" smtClean="0"/>
              <a:t>ГУ МВД РОССИИ ПО СВЕРДЛОВСКОЙ ОБЛАСТИ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43" y="222581"/>
            <a:ext cx="3078744" cy="25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07" y="957261"/>
            <a:ext cx="7006934" cy="46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18" y="883841"/>
            <a:ext cx="7844354" cy="55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2" y="774441"/>
            <a:ext cx="6083559" cy="6083559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79529" y="1061122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Нужно ли иметь права на управление данным видом транспорта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 какой категории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48370" y="5834110"/>
            <a:ext cx="9181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Снегоход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31" y="1579055"/>
            <a:ext cx="4582885" cy="4582885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65815" y="5824779"/>
            <a:ext cx="9181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Велосипед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79529" y="1061122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Нужно ли иметь права на управление данным видом транспорта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 какой категории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42243" y="5870328"/>
            <a:ext cx="9181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Электросамокат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мощность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500 куб. см, 12 квт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79529" y="1061122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Нужно ли иметь права на управление данным видом транспорта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 какой категории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36" y="2015230"/>
            <a:ext cx="3855098" cy="38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42243" y="5870328"/>
            <a:ext cx="9181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Питбайк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79529" y="845678"/>
            <a:ext cx="91812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Нужно ли иметь права на управление данным видом транспорта по дорогам общего пользования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 какой категории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6" y="2740883"/>
            <a:ext cx="3715140" cy="265367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1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1" y="1334279"/>
            <a:ext cx="8592455" cy="483325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1848" y="584068"/>
            <a:ext cx="10711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Ремень безопасности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8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1" y="1579055"/>
            <a:ext cx="8410021" cy="454248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1848" y="584068"/>
            <a:ext cx="10711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Ремень безопасности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7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8542" y="695651"/>
            <a:ext cx="10711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Ремень безопасности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1" y="1666786"/>
            <a:ext cx="8100138" cy="45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5993" y="3155079"/>
            <a:ext cx="6420015" cy="54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1611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7420" y="1679703"/>
            <a:ext cx="106017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месяца 2022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на территории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Свердловской области зарегистрировано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 (+6%) ДТП с участием несовершеннолетних,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 (+16%) детей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травмы различной степени тяжести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погибли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(уровень АППГ)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7810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" y="335468"/>
            <a:ext cx="1514859" cy="1243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08464945"/>
              </p:ext>
            </p:extLst>
          </p:nvPr>
        </p:nvGraphicFramePr>
        <p:xfrm>
          <a:off x="1756540" y="1213522"/>
          <a:ext cx="9150346" cy="474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1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44405189"/>
              </p:ext>
            </p:extLst>
          </p:nvPr>
        </p:nvGraphicFramePr>
        <p:xfrm>
          <a:off x="1476967" y="701005"/>
          <a:ext cx="1002494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3024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17455368"/>
              </p:ext>
            </p:extLst>
          </p:nvPr>
        </p:nvGraphicFramePr>
        <p:xfrm>
          <a:off x="858752" y="2144108"/>
          <a:ext cx="10791567" cy="449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31032" y="952734"/>
            <a:ext cx="7049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виды ДТП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0906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9701" y="2405824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ПЕШЕХОДАМИ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3618" y="3515372"/>
            <a:ext cx="1061294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ru-RU" altLang="ru-RU" sz="2800" b="1" dirty="0">
                <a:ea typeface="Times New Roman" pitchFamily="18" charset="0"/>
              </a:rPr>
              <a:t>Переход проезжей части в неустановленном месте, в </a:t>
            </a:r>
            <a:r>
              <a:rPr lang="ru-RU" altLang="ru-RU" sz="2800" b="1" dirty="0" smtClean="0">
                <a:ea typeface="Times New Roman" pitchFamily="18" charset="0"/>
              </a:rPr>
              <a:t>запрещенном месте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800" b="1" dirty="0" smtClean="0"/>
              <a:t>Неподчинение сигналам регулирования</a:t>
            </a:r>
          </a:p>
          <a:p>
            <a:pPr marL="514350" indent="-514350">
              <a:buFontTx/>
              <a:buAutoNum type="arabicPeriod"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Неожиданный выход из-за стоящего транспортного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средства, сооружений, деревьев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12" y="410588"/>
            <a:ext cx="2220088" cy="18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9701" y="2111272"/>
            <a:ext cx="91812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2021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году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инспекторы ГИБДД возбудили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в 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210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административных материалов отношении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несовершеннолетних,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управление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транспортными средствами,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 имея такого права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(ст. 12.7.1 КоАП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РФ)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893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1" y="1579055"/>
            <a:ext cx="8757947" cy="5123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6620" y="5208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 допуска к управлению транспортным средством и возраст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3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" y="335468"/>
            <a:ext cx="1514859" cy="12435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6620" y="5208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 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84" y="1143943"/>
            <a:ext cx="4962004" cy="57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16442</TotalTime>
  <Words>232</Words>
  <Application>Microsoft Office PowerPoint</Application>
  <PresentationFormat>Широкоэкранный</PresentationFormat>
  <Paragraphs>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Print</vt:lpstr>
      <vt:lpstr>Times New Roman</vt:lpstr>
      <vt:lpstr>1_Тема Office</vt:lpstr>
      <vt:lpstr>Правильное поведение на дороге — залог общей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Пользователь</cp:lastModifiedBy>
  <cp:revision>225</cp:revision>
  <dcterms:created xsi:type="dcterms:W3CDTF">2016-09-23T06:53:26Z</dcterms:created>
  <dcterms:modified xsi:type="dcterms:W3CDTF">2022-04-05T07:47:21Z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