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9" r:id="rId3"/>
    <p:sldId id="270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7" r:id="rId12"/>
    <p:sldId id="265" r:id="rId13"/>
    <p:sldId id="268" r:id="rId14"/>
    <p:sldId id="266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327" autoAdjust="0"/>
    <p:restoredTop sz="94660"/>
  </p:normalViewPr>
  <p:slideViewPr>
    <p:cSldViewPr>
      <p:cViewPr varScale="1">
        <p:scale>
          <a:sx n="79" d="100"/>
          <a:sy n="79" d="100"/>
        </p:scale>
        <p:origin x="-8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5B113106-D728-400B-AAEF-235C4B1139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BB431F-F0A8-4BF4-9038-55E31B5423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19EAACCC-3AA0-4F86-BF75-7A51F39BCF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31E68B-5786-4DD6-9893-BF40459DFE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4C94581-976F-4A97-A8D2-516349916F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627B52-6790-419E-A16B-A964535843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0C0AF9-3241-400B-A7D7-52DDAAAE62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105B1A-569F-4A1A-9EC0-DE568E6B4C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E7B957-68CA-4F0F-AC7C-731FECDEA9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A1175A-523E-4329-85AE-6649A99BA0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7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Прямоугольник 8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0162F7A-FEC5-40CD-B2E0-F3A7BC86D3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0" name="Текст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 smtClean="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FE0A8E34-C2B3-44A3-BD04-BD8C6C2618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68" r:id="rId6"/>
    <p:sldLayoutId id="2147483667" r:id="rId7"/>
    <p:sldLayoutId id="2147483666" r:id="rId8"/>
    <p:sldLayoutId id="2147483674" r:id="rId9"/>
    <p:sldLayoutId id="2147483665" r:id="rId10"/>
    <p:sldLayoutId id="2147483675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fontAlgn="base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fontAlgn="base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fontAlgn="base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fontAlgn="base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itchFamily="2" charset="2"/>
        <a:buChar char="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0"/>
            <a:ext cx="7916863" cy="29972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Роль антонимии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и синонимии в стихотворении М.Цветаевой 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«Восхищенной и восхищенной…»</a:t>
            </a:r>
            <a:endParaRPr lang="ru-RU" sz="32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3141663"/>
            <a:ext cx="7624762" cy="3119437"/>
          </a:xfrm>
        </p:spPr>
        <p:txBody>
          <a:bodyPr/>
          <a:lstStyle/>
          <a:p>
            <a:r>
              <a:rPr lang="ru-RU" sz="2400" i="1" smtClean="0">
                <a:latin typeface="Times New Roman" pitchFamily="18" charset="0"/>
                <a:cs typeface="Times New Roman" pitchFamily="18" charset="0"/>
              </a:rPr>
              <a:t>Выполнили ученики 7 класса:</a:t>
            </a:r>
          </a:p>
          <a:p>
            <a:r>
              <a:rPr lang="ru-RU" sz="2400" i="1" smtClean="0">
                <a:latin typeface="Times New Roman" pitchFamily="18" charset="0"/>
                <a:cs typeface="Times New Roman" pitchFamily="18" charset="0"/>
              </a:rPr>
              <a:t>Аникина Диана</a:t>
            </a:r>
          </a:p>
          <a:p>
            <a:r>
              <a:rPr lang="ru-RU" sz="2400" i="1" smtClean="0">
                <a:latin typeface="Times New Roman" pitchFamily="18" charset="0"/>
                <a:cs typeface="Times New Roman" pitchFamily="18" charset="0"/>
              </a:rPr>
              <a:t>Заидулин Резван </a:t>
            </a:r>
          </a:p>
          <a:p>
            <a:r>
              <a:rPr lang="ru-RU" sz="2400" i="1" smtClean="0">
                <a:latin typeface="Times New Roman" pitchFamily="18" charset="0"/>
                <a:cs typeface="Times New Roman" pitchFamily="18" charset="0"/>
              </a:rPr>
              <a:t>Махмутова Ляйсян</a:t>
            </a:r>
          </a:p>
          <a:p>
            <a:r>
              <a:rPr lang="ru-RU" sz="2400" i="1" smtClean="0">
                <a:latin typeface="Times New Roman" pitchFamily="18" charset="0"/>
                <a:cs typeface="Times New Roman" pitchFamily="18" charset="0"/>
              </a:rPr>
              <a:t>Плотников Эльвир</a:t>
            </a:r>
          </a:p>
          <a:p>
            <a:endParaRPr lang="ru-RU" i="1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Решение первой задачи</a:t>
            </a:r>
          </a:p>
        </p:txBody>
      </p:sp>
      <p:sp>
        <p:nvSpPr>
          <p:cNvPr id="2253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В стихотворении М.Цветаевой лирический герой – человек, умеющий восхищаться жизнью, с богатой фантазией. Видеть сны средь бела дня может лишь человек с богатым воображением.  Герой интересующийся, любознательный, потому что «не сонный». </a:t>
            </a:r>
          </a:p>
          <a:p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В стихотворении звучит мотив одиночества и тоски оттого, что лирический герой ощущает непонимание со стороны своих друзей.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Решение второй задачи</a:t>
            </a:r>
          </a:p>
        </p:txBody>
      </p:sp>
      <p:sp>
        <p:nvSpPr>
          <p:cNvPr id="2355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5068888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Синонимы – это слова одной и той же части речи, которые обозначают одно и то же, но отличаются друг от друга оттенками лексического значения.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smtClean="0">
                <a:latin typeface="Times New Roman" pitchFamily="18" charset="0"/>
                <a:cs typeface="Times New Roman" pitchFamily="18" charset="0"/>
              </a:rPr>
              <a:t>(свежий, бодрый человек)</a:t>
            </a:r>
          </a:p>
          <a:p>
            <a:pPr>
              <a:lnSpc>
                <a:spcPct val="90000"/>
              </a:lnSpc>
              <a:buFontTx/>
              <a:buNone/>
            </a:pPr>
            <a:endParaRPr lang="ru-RU" sz="200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Антонимы –  это слова одной и той же части речи с противоположным лексическим значением.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000" i="1" smtClean="0">
                <a:latin typeface="Times New Roman" pitchFamily="18" charset="0"/>
                <a:cs typeface="Times New Roman" pitchFamily="18" charset="0"/>
              </a:rPr>
              <a:t>(конец – начало)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Решение третьей задачи</a:t>
            </a:r>
          </a:p>
        </p:txBody>
      </p:sp>
      <p:sp>
        <p:nvSpPr>
          <p:cNvPr id="2457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Антонимы: </a:t>
            </a:r>
            <a:r>
              <a:rPr lang="ru-RU" sz="2000" b="1" i="1" smtClean="0">
                <a:latin typeface="Times New Roman" pitchFamily="18" charset="0"/>
                <a:cs typeface="Times New Roman" pitchFamily="18" charset="0"/>
              </a:rPr>
              <a:t>все – никто, день –ночь, ложиться – стоять, видел – не видел.</a:t>
            </a:r>
          </a:p>
          <a:p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Синонимы: </a:t>
            </a:r>
            <a:r>
              <a:rPr lang="ru-RU" sz="2000" b="1" i="1" smtClean="0">
                <a:latin typeface="Times New Roman" pitchFamily="18" charset="0"/>
                <a:cs typeface="Times New Roman" pitchFamily="18" charset="0"/>
              </a:rPr>
              <a:t>спящей, сонной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. Эти слова можно отнести к синонимам, так как  они выражают состояние человека, связанное со сном. Но в тексте – это контекстуальные антонимы: спящий – тот, кто спит; сонный – тот, кто выглядит невыспавшимся, тот, кто скучает и ничем не интересуется.</a:t>
            </a:r>
          </a:p>
          <a:p>
            <a:pPr>
              <a:buFont typeface="Wingdings 2" pitchFamily="18" charset="2"/>
              <a:buNone/>
            </a:pP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Антонимы помогают точнее понять авторскую мысль: одиночество героя в жизни среди «всех»,т.е. множества окружающих.</a:t>
            </a:r>
          </a:p>
          <a:p>
            <a:pPr>
              <a:buFont typeface="Wingdings 2" pitchFamily="18" charset="2"/>
              <a:buNone/>
            </a:pP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Синонимы требуют более детального внимания для того, чтобы понять, что это контекстуальные антонимы для выражения мысли о том, что герой- человек необыкновенный.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Решение третьей задачи</a:t>
            </a:r>
            <a:endParaRPr lang="ru-RU" dirty="0"/>
          </a:p>
        </p:txBody>
      </p:sp>
      <p:sp>
        <p:nvSpPr>
          <p:cNvPr id="25602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ru-RU" sz="2200" smtClean="0">
                <a:latin typeface="Times New Roman" pitchFamily="18" charset="0"/>
                <a:cs typeface="Times New Roman" pitchFamily="18" charset="0"/>
              </a:rPr>
              <a:t>Глаголы «восхИтить» и «восхитИть» однокоренные.</a:t>
            </a:r>
          </a:p>
          <a:p>
            <a:pPr>
              <a:lnSpc>
                <a:spcPct val="15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ru-RU" sz="2200" smtClean="0">
                <a:latin typeface="Times New Roman" pitchFamily="18" charset="0"/>
                <a:cs typeface="Times New Roman" pitchFamily="18" charset="0"/>
              </a:rPr>
              <a:t>В причастиях, образованных от этих глаголов, есть одновременное сближение и отталкивание. Значение восторга делает их </a:t>
            </a:r>
            <a:r>
              <a:rPr lang="ru-RU" sz="2200" u="sng" smtClean="0">
                <a:latin typeface="Times New Roman" pitchFamily="18" charset="0"/>
                <a:cs typeface="Times New Roman" pitchFamily="18" charset="0"/>
              </a:rPr>
              <a:t>контекстуальными синонимами</a:t>
            </a:r>
            <a:r>
              <a:rPr lang="ru-RU" sz="2200" smtClean="0">
                <a:latin typeface="Times New Roman" pitchFamily="18" charset="0"/>
                <a:cs typeface="Times New Roman" pitchFamily="18" charset="0"/>
              </a:rPr>
              <a:t>, а значение «нахождение под воздействием неземных сил» и (одновременно) «эмоционально-чувственный  восторг» превращает в </a:t>
            </a:r>
            <a:r>
              <a:rPr lang="ru-RU" sz="2200" u="sng" smtClean="0">
                <a:latin typeface="Times New Roman" pitchFamily="18" charset="0"/>
                <a:cs typeface="Times New Roman" pitchFamily="18" charset="0"/>
              </a:rPr>
              <a:t>контекстуальные антонимы</a:t>
            </a:r>
            <a:r>
              <a:rPr lang="ru-RU" sz="2200" smtClean="0"/>
              <a:t>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Решение четвертой задачи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62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Таким образом, мы считаем, </a:t>
            </a:r>
          </a:p>
          <a:p>
            <a:pPr>
              <a:buFont typeface="Wingdings 2" pitchFamily="18" charset="2"/>
              <a:buNone/>
            </a:pP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    что синонимы и антонимы в стихотворении способствуют созданию точного поэтического образа, помогают достичь эмоциональности и  сжатости речи.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4" descr="http://rpp.nashaucheba.ru/pars_docs/refs/68/67728/img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333375"/>
            <a:ext cx="7404100" cy="557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2" descr="http://s3.gallery.aystatic.by/650/395/528/5013/5013528395_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0"/>
            <a:ext cx="4105275" cy="249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2" name="Picture 4" descr="http://static1.ozone.ru/multimedia/books_covers/c300/100386769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64163" y="404813"/>
            <a:ext cx="28575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3" name="Picture 6" descr="http://s.bookmix.ru/books/3/2/7/Marina_TCvetaeva_Stihotvoreniya_Proza_5327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0825" y="2781300"/>
            <a:ext cx="19050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8" descr="http://ateatr.pro/pix/covers/tsvetaeva__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484438" y="2636838"/>
            <a:ext cx="26670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Picture 12" descr="http://masterit.info/about/reports/img/works/mit2010/prez_31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419475" y="4149725"/>
            <a:ext cx="4410075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3659187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i="1" dirty="0">
                <a:latin typeface="Times New Roman" pitchFamily="18" charset="0"/>
                <a:cs typeface="Times New Roman" pitchFamily="18" charset="0"/>
              </a:rPr>
              <a:t>Проблема учебного исследования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i="1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1. Каковы особенности антонимов и синонимов?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2. С какой целью используются антонимы и синонимы в тексте?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6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4221163"/>
            <a:ext cx="8229600" cy="263683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ответы на эти вопросы мы искали в </a:t>
            </a:r>
            <a:endParaRPr lang="en-US" sz="280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стихотворении М. Цветаевой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smtClean="0">
                <a:latin typeface="Times New Roman" pitchFamily="18" charset="0"/>
                <a:cs typeface="Times New Roman" pitchFamily="18" charset="0"/>
              </a:rPr>
              <a:t>«Восхищенной и восхищенной….»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60350"/>
            <a:ext cx="7931150" cy="122396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Стихотворение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«Восхищенной и восхищенной…»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0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484313"/>
            <a:ext cx="8229600" cy="4941887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Восхищенной и восхищенной.</a:t>
            </a:r>
          </a:p>
          <a:p>
            <a:pPr>
              <a:buFont typeface="Wingdings 2" pitchFamily="18" charset="2"/>
              <a:buNone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Сны видящей средь бела дня,</a:t>
            </a:r>
          </a:p>
          <a:p>
            <a:pPr>
              <a:buFont typeface="Wingdings 2" pitchFamily="18" charset="2"/>
              <a:buNone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Все спящей видели меня, </a:t>
            </a:r>
          </a:p>
          <a:p>
            <a:pPr>
              <a:buFont typeface="Wingdings 2" pitchFamily="18" charset="2"/>
              <a:buNone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Никто меня не видел сонной.</a:t>
            </a:r>
          </a:p>
          <a:p>
            <a:pPr algn="ctr"/>
            <a:endParaRPr lang="ru-RU" sz="240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2" pitchFamily="18" charset="2"/>
              <a:buNone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И оттого, что целый день</a:t>
            </a:r>
          </a:p>
          <a:p>
            <a:pPr>
              <a:buFont typeface="Wingdings 2" pitchFamily="18" charset="2"/>
              <a:buNone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Сны проплывают пред глазами,</a:t>
            </a:r>
          </a:p>
          <a:p>
            <a:pPr>
              <a:buFont typeface="Wingdings 2" pitchFamily="18" charset="2"/>
              <a:buNone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Уж ночью мне ложиться – лень.</a:t>
            </a:r>
          </a:p>
          <a:p>
            <a:pPr>
              <a:buFont typeface="Wingdings 2" pitchFamily="18" charset="2"/>
              <a:buNone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И вот, тоскующая тень,</a:t>
            </a:r>
          </a:p>
          <a:p>
            <a:pPr>
              <a:buFont typeface="Wingdings 2" pitchFamily="18" charset="2"/>
              <a:buNone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Стою над спящими друзьями</a:t>
            </a:r>
          </a:p>
          <a:p>
            <a:pPr algn="ctr"/>
            <a:endParaRPr lang="ru-RU" sz="2400" smtClean="0"/>
          </a:p>
          <a:p>
            <a:pPr algn="ctr"/>
            <a:endParaRPr lang="ru-RU" sz="240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Тема учебного исследования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2565400"/>
            <a:ext cx="7797800" cy="2636838"/>
          </a:xfrm>
        </p:spPr>
        <p:txBody>
          <a:bodyPr/>
          <a:lstStyle/>
          <a:p>
            <a:r>
              <a:rPr lang="ru-RU" i="1" smtClean="0">
                <a:latin typeface="Times New Roman" pitchFamily="18" charset="0"/>
                <a:cs typeface="Times New Roman" pitchFamily="18" charset="0"/>
              </a:rPr>
              <a:t>Роль антонимии и синонимии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 в стихотворении</a:t>
            </a:r>
          </a:p>
          <a:p>
            <a:pPr>
              <a:buFont typeface="Wingdings 2" pitchFamily="18" charset="2"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 М. Цветаевой «Восхищенной и восхищенной…»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Актуальность исследования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Знание особенностей  антонимов и синонимов помогает создавать тексты разных типов и жанров, обогащать лексикон и использовать образные средства на основе этих лексических явлений  </a:t>
            </a:r>
          </a:p>
          <a:p>
            <a:pPr>
              <a:buFontTx/>
              <a:buNone/>
            </a:pPr>
            <a:endParaRPr lang="ru-RU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Цель исследования</a:t>
            </a:r>
          </a:p>
        </p:txBody>
      </p:sp>
      <p:sp>
        <p:nvSpPr>
          <p:cNvPr id="2048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На основе анализа стихотворения </a:t>
            </a:r>
          </a:p>
          <a:p>
            <a:pPr>
              <a:buFontTx/>
              <a:buNone/>
            </a:pP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М. Цветаевой «определить роль синонимов и антонимов в поэтическом тексте».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Задачи исследования</a:t>
            </a:r>
          </a:p>
        </p:txBody>
      </p:sp>
      <p:sp>
        <p:nvSpPr>
          <p:cNvPr id="2150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1.Прочитать стихотворение и проанализировать его содержание.</a:t>
            </a:r>
          </a:p>
          <a:p>
            <a:pPr>
              <a:buFont typeface="Wingdings 2" pitchFamily="18" charset="2"/>
              <a:buNone/>
            </a:pP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2.Определить особенности  синонимов и антонимов как лексических явлений .</a:t>
            </a:r>
          </a:p>
          <a:p>
            <a:pPr>
              <a:buFont typeface="Wingdings 2" pitchFamily="18" charset="2"/>
              <a:buNone/>
            </a:pP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3.Найти антонимы и синонимы, определить их роль стихотворении.</a:t>
            </a:r>
          </a:p>
          <a:p>
            <a:pPr>
              <a:buFont typeface="Wingdings 2" pitchFamily="18" charset="2"/>
              <a:buNone/>
            </a:pP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4. Обработать результаты, обсудить и сделать выводы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Изящная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267</TotalTime>
  <Words>374</Words>
  <Application>Microsoft Office PowerPoint</Application>
  <PresentationFormat>Экран (4:3)</PresentationFormat>
  <Paragraphs>42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Шаблон оформления</vt:lpstr>
      </vt:variant>
      <vt:variant>
        <vt:i4>5</vt:i4>
      </vt:variant>
      <vt:variant>
        <vt:lpstr>Заголовки слайдов</vt:lpstr>
      </vt:variant>
      <vt:variant>
        <vt:i4>14</vt:i4>
      </vt:variant>
    </vt:vector>
  </HeadingPairs>
  <TitlesOfParts>
    <vt:vector size="25" baseType="lpstr">
      <vt:lpstr>Arial</vt:lpstr>
      <vt:lpstr>Trebuchet MS</vt:lpstr>
      <vt:lpstr>Wingdings 2</vt:lpstr>
      <vt:lpstr>Wingdings</vt:lpstr>
      <vt:lpstr>Calibri</vt:lpstr>
      <vt:lpstr>Times New Roman</vt:lpstr>
      <vt:lpstr>Изящная</vt:lpstr>
      <vt:lpstr>Изящная</vt:lpstr>
      <vt:lpstr>Изящная</vt:lpstr>
      <vt:lpstr>Изящная</vt:lpstr>
      <vt:lpstr>Изящная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Значение лексических явлений антономии и синонимии в стихотворении М.Цветаевой «Все спящей видели меня, никто меня не видел сонной»</dc:title>
  <dc:creator>Пользователь</dc:creator>
  <cp:lastModifiedBy>Admin</cp:lastModifiedBy>
  <cp:revision>26</cp:revision>
  <dcterms:created xsi:type="dcterms:W3CDTF">2015-05-12T07:02:50Z</dcterms:created>
  <dcterms:modified xsi:type="dcterms:W3CDTF">2015-09-03T11:32:39Z</dcterms:modified>
</cp:coreProperties>
</file>