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2"/>
  </p:notesMasterIdLst>
  <p:sldIdLst>
    <p:sldId id="256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6" r:id="rId10"/>
    <p:sldId id="273" r:id="rId11"/>
    <p:sldId id="274" r:id="rId12"/>
    <p:sldId id="277" r:id="rId13"/>
    <p:sldId id="278" r:id="rId14"/>
    <p:sldId id="284" r:id="rId15"/>
    <p:sldId id="285" r:id="rId16"/>
    <p:sldId id="279" r:id="rId17"/>
    <p:sldId id="280" r:id="rId18"/>
    <p:sldId id="286" r:id="rId19"/>
    <p:sldId id="281" r:id="rId20"/>
    <p:sldId id="282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47" autoAdjust="0"/>
    <p:restoredTop sz="89953" autoAdjust="0"/>
  </p:normalViewPr>
  <p:slideViewPr>
    <p:cSldViewPr snapToGrid="0">
      <p:cViewPr varScale="1">
        <p:scale>
          <a:sx n="66" d="100"/>
          <a:sy n="66" d="100"/>
        </p:scale>
        <p:origin x="89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D916E8-89D5-4EB4-947C-149DD7AB2F7C}" type="datetimeFigureOut">
              <a:rPr lang="ru-RU" smtClean="0"/>
              <a:t>01.06.2025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B6A9D8-BA19-4939-A61D-EA942134E6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134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085FF-3B57-4208-AEA8-F1DB349C4D24}" type="datetimeFigureOut">
              <a:rPr lang="ru-RU" smtClean="0"/>
              <a:t>01.06.2025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8FBF4-04B2-4D39-84DD-BE34B1D77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058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085FF-3B57-4208-AEA8-F1DB349C4D24}" type="datetimeFigureOut">
              <a:rPr lang="ru-RU" smtClean="0"/>
              <a:t>01.06.2025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8FBF4-04B2-4D39-84DD-BE34B1D77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7300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085FF-3B57-4208-AEA8-F1DB349C4D24}" type="datetimeFigureOut">
              <a:rPr lang="ru-RU" smtClean="0"/>
              <a:t>01.06.2025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8FBF4-04B2-4D39-84DD-BE34B1D77CC3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096980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085FF-3B57-4208-AEA8-F1DB349C4D24}" type="datetimeFigureOut">
              <a:rPr lang="ru-RU" smtClean="0"/>
              <a:t>01.06.2025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8FBF4-04B2-4D39-84DD-BE34B1D77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5667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085FF-3B57-4208-AEA8-F1DB349C4D24}" type="datetimeFigureOut">
              <a:rPr lang="ru-RU" smtClean="0"/>
              <a:t>01.06.2025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8FBF4-04B2-4D39-84DD-BE34B1D77CC3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458771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085FF-3B57-4208-AEA8-F1DB349C4D24}" type="datetimeFigureOut">
              <a:rPr lang="ru-RU" smtClean="0"/>
              <a:t>01.06.2025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8FBF4-04B2-4D39-84DD-BE34B1D77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8246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085FF-3B57-4208-AEA8-F1DB349C4D24}" type="datetimeFigureOut">
              <a:rPr lang="ru-RU" smtClean="0"/>
              <a:t>01.06.2025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8FBF4-04B2-4D39-84DD-BE34B1D77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2435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085FF-3B57-4208-AEA8-F1DB349C4D24}" type="datetimeFigureOut">
              <a:rPr lang="ru-RU" smtClean="0"/>
              <a:t>01.06.2025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8FBF4-04B2-4D39-84DD-BE34B1D77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6384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085FF-3B57-4208-AEA8-F1DB349C4D24}" type="datetimeFigureOut">
              <a:rPr lang="ru-RU" smtClean="0"/>
              <a:t>01.06.2025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8FBF4-04B2-4D39-84DD-BE34B1D77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245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085FF-3B57-4208-AEA8-F1DB349C4D24}" type="datetimeFigureOut">
              <a:rPr lang="ru-RU" smtClean="0"/>
              <a:t>01.06.2025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8FBF4-04B2-4D39-84DD-BE34B1D77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164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085FF-3B57-4208-AEA8-F1DB349C4D24}" type="datetimeFigureOut">
              <a:rPr lang="ru-RU" smtClean="0"/>
              <a:t>01.06.2025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8FBF4-04B2-4D39-84DD-BE34B1D77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514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085FF-3B57-4208-AEA8-F1DB349C4D24}" type="datetimeFigureOut">
              <a:rPr lang="ru-RU" smtClean="0"/>
              <a:t>01.06.2025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8FBF4-04B2-4D39-84DD-BE34B1D77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193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085FF-3B57-4208-AEA8-F1DB349C4D24}" type="datetimeFigureOut">
              <a:rPr lang="ru-RU" smtClean="0"/>
              <a:t>01.06.2025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8FBF4-04B2-4D39-84DD-BE34B1D77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1551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085FF-3B57-4208-AEA8-F1DB349C4D24}" type="datetimeFigureOut">
              <a:rPr lang="ru-RU" smtClean="0"/>
              <a:t>01.06.2025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8FBF4-04B2-4D39-84DD-BE34B1D77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665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085FF-3B57-4208-AEA8-F1DB349C4D24}" type="datetimeFigureOut">
              <a:rPr lang="ru-RU" smtClean="0"/>
              <a:t>01.06.2025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8FBF4-04B2-4D39-84DD-BE34B1D77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058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8FBF4-04B2-4D39-84DD-BE34B1D77CC3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085FF-3B57-4208-AEA8-F1DB349C4D24}" type="datetimeFigureOut">
              <a:rPr lang="ru-RU" smtClean="0"/>
              <a:t>01.06.2025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321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D085FF-3B57-4208-AEA8-F1DB349C4D24}" type="datetimeFigureOut">
              <a:rPr lang="ru-RU" smtClean="0"/>
              <a:t>01.06.2025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678FBF4-04B2-4D39-84DD-BE34B1D77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429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5.png"/><Relationship Id="rId7" Type="http://schemas.openxmlformats.org/officeDocument/2006/relationships/image" Target="../media/image58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5.png"/><Relationship Id="rId7" Type="http://schemas.openxmlformats.org/officeDocument/2006/relationships/image" Target="../media/image3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4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6718" y="0"/>
            <a:ext cx="9928964" cy="2442575"/>
          </a:xfrm>
        </p:spPr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4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Отчет-презентация о </a:t>
            </a:r>
            <a:r>
              <a:rPr lang="ru-RU" sz="4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работе </a:t>
            </a:r>
            <a:r>
              <a:rPr lang="ru-RU" sz="44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центра</a:t>
            </a:r>
            <a:br>
              <a:rPr lang="ru-RU" sz="44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4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«Точка </a:t>
            </a:r>
            <a:r>
              <a:rPr lang="ru-RU" sz="4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роста»  </a:t>
            </a:r>
            <a:r>
              <a:rPr lang="ru-RU" sz="44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4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2024-2025 учебный год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590337">
            <a:off x="1503469" y="1430993"/>
            <a:ext cx="1721545" cy="18440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957927">
            <a:off x="8992530" y="1517005"/>
            <a:ext cx="2544161" cy="28091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4686" y="2965734"/>
            <a:ext cx="4507684" cy="331231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171607">
            <a:off x="9652954" y="4347383"/>
            <a:ext cx="2205455" cy="22054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3944515">
            <a:off x="1361887" y="4698199"/>
            <a:ext cx="1897347" cy="189734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331618">
            <a:off x="85471" y="3066121"/>
            <a:ext cx="1691188" cy="1691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370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54379"/>
            <a:ext cx="11353800" cy="6022584"/>
          </a:xfrm>
        </p:spPr>
        <p:txBody>
          <a:bodyPr/>
          <a:lstStyle/>
          <a:p>
            <a:pPr marL="0" lvl="0" indent="0">
              <a:buNone/>
            </a:pPr>
            <a:r>
              <a:rPr lang="ru-RU" dirty="0" smtClean="0">
                <a:solidFill>
                  <a:srgbClr val="007AD0"/>
                </a:solidFill>
                <a:latin typeface="Arial" panose="020B0604020202020204" pitchFamily="34" charset="0"/>
              </a:rPr>
              <a:t>                      </a:t>
            </a:r>
            <a:r>
              <a:rPr lang="ru-RU" sz="3200" dirty="0" smtClean="0">
                <a:solidFill>
                  <a:srgbClr val="007AD0"/>
                </a:solidFill>
                <a:latin typeface="Arial" panose="020B0604020202020204" pitchFamily="34" charset="0"/>
              </a:rPr>
              <a:t>Мероприятия </a:t>
            </a:r>
            <a:r>
              <a:rPr lang="ru-RU" sz="3200" dirty="0">
                <a:solidFill>
                  <a:srgbClr val="007AD0"/>
                </a:solidFill>
                <a:latin typeface="Arial" panose="020B0604020202020204" pitchFamily="34" charset="0"/>
              </a:rPr>
              <a:t>центра «Точка роста»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sz="2000" dirty="0">
                <a:solidFill>
                  <a:srgbClr val="007AD0"/>
                </a:solidFill>
                <a:latin typeface="Arial" panose="020B0604020202020204" pitchFamily="34" charset="0"/>
              </a:rPr>
              <a:t>12.03.25, урок цифры «Технологии современного </a:t>
            </a: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программирования».</a:t>
            </a:r>
          </a:p>
          <a:p>
            <a:pPr marL="0" indent="0">
              <a:buNone/>
            </a:pPr>
            <a:endParaRPr lang="ru-RU" sz="2000" dirty="0" smtClean="0">
              <a:solidFill>
                <a:srgbClr val="007AD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20.03.25</a:t>
            </a:r>
            <a:r>
              <a:rPr lang="ru-RU" sz="2000" dirty="0">
                <a:solidFill>
                  <a:srgbClr val="007AD0"/>
                </a:solidFill>
                <a:latin typeface="Arial" panose="020B0604020202020204" pitchFamily="34" charset="0"/>
              </a:rPr>
              <a:t>, викторина «Что я знаю о воде?», приуроченная </a:t>
            </a:r>
            <a:endParaRPr lang="ru-RU" sz="2000" dirty="0" smtClean="0">
              <a:solidFill>
                <a:srgbClr val="007AD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ко </a:t>
            </a:r>
            <a:r>
              <a:rPr lang="ru-RU" sz="2000" dirty="0">
                <a:solidFill>
                  <a:srgbClr val="007AD0"/>
                </a:solidFill>
                <a:latin typeface="Arial" panose="020B0604020202020204" pitchFamily="34" charset="0"/>
              </a:rPr>
              <a:t>Всемирному Дню воды - 22 марта</a:t>
            </a: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ru-RU" sz="2000" dirty="0" smtClean="0">
              <a:solidFill>
                <a:srgbClr val="007AD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07.04.25</a:t>
            </a:r>
            <a:r>
              <a:rPr lang="ru-RU" sz="2000" dirty="0">
                <a:solidFill>
                  <a:srgbClr val="007AD0"/>
                </a:solidFill>
                <a:latin typeface="Arial" panose="020B0604020202020204" pitchFamily="34" charset="0"/>
              </a:rPr>
              <a:t>, участие в районной научно-практической </a:t>
            </a:r>
            <a:endParaRPr lang="ru-RU" sz="2000" dirty="0" smtClean="0">
              <a:solidFill>
                <a:srgbClr val="007AD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конференции школьников, г</a:t>
            </a:r>
            <a:r>
              <a:rPr lang="ru-RU" sz="2000" dirty="0">
                <a:solidFill>
                  <a:srgbClr val="007AD0"/>
                </a:solidFill>
                <a:latin typeface="Arial" panose="020B0604020202020204" pitchFamily="34" charset="0"/>
              </a:rPr>
              <a:t>. Михайловск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4685" y="4338724"/>
            <a:ext cx="2345105" cy="234510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0692" y="2460583"/>
            <a:ext cx="2383094" cy="325278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98013" y="154379"/>
            <a:ext cx="3265547" cy="280653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4688" y="3165671"/>
            <a:ext cx="2128302" cy="221271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8716" y="4303573"/>
            <a:ext cx="2380256" cy="2380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22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53" y="118752"/>
            <a:ext cx="11235047" cy="6739247"/>
          </a:xfrm>
        </p:spPr>
        <p:txBody>
          <a:bodyPr/>
          <a:lstStyle/>
          <a:p>
            <a:pPr marL="0" indent="0">
              <a:buNone/>
            </a:pPr>
            <a:endParaRPr lang="ru-RU" dirty="0" smtClean="0">
              <a:solidFill>
                <a:srgbClr val="007AD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dirty="0">
                <a:solidFill>
                  <a:srgbClr val="007AD0"/>
                </a:solidFill>
                <a:latin typeface="Arial" panose="020B0604020202020204" pitchFamily="34" charset="0"/>
              </a:rPr>
              <a:t>22.04. 25, Международный день Земли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7AD0"/>
                </a:solidFill>
                <a:latin typeface="Arial" panose="020B0604020202020204" pitchFamily="34" charset="0"/>
              </a:rPr>
              <a:t>25.04.2025, Всероссийский урок генетики</a:t>
            </a: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007AD0"/>
                </a:solidFill>
                <a:latin typeface="Arial" panose="020B0604020202020204" pitchFamily="34" charset="0"/>
              </a:rPr>
              <a:t>Международный день ДНК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7AD0"/>
                </a:solidFill>
                <a:latin typeface="Arial" panose="020B0604020202020204" pitchFamily="34" charset="0"/>
              </a:rPr>
              <a:t>29.04.25, конкурс проектных работ </a:t>
            </a:r>
            <a:endParaRPr lang="ru-RU" sz="2000" dirty="0" smtClean="0">
              <a:solidFill>
                <a:srgbClr val="007AD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по </a:t>
            </a:r>
            <a:r>
              <a:rPr lang="ru-RU" sz="2000" dirty="0">
                <a:solidFill>
                  <a:srgbClr val="007AD0"/>
                </a:solidFill>
                <a:latin typeface="Arial" panose="020B0604020202020204" pitchFamily="34" charset="0"/>
              </a:rPr>
              <a:t>технологии</a:t>
            </a:r>
          </a:p>
          <a:p>
            <a:pPr marL="0" indent="0">
              <a:buNone/>
            </a:pPr>
            <a:endParaRPr lang="ru-RU" sz="2000" dirty="0" smtClean="0">
              <a:solidFill>
                <a:srgbClr val="007AD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sz="2000" dirty="0">
              <a:solidFill>
                <a:srgbClr val="007AD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9984" y="0"/>
            <a:ext cx="6352583" cy="7498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4865" y="5133450"/>
            <a:ext cx="1935635" cy="151549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4865" y="332634"/>
            <a:ext cx="2825865" cy="289448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6562" y="968570"/>
            <a:ext cx="2390390" cy="239039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3629747" y="2350019"/>
            <a:ext cx="2017882" cy="201788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18753" y="2880606"/>
            <a:ext cx="345299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05.05.25, коллективная работа "Парад военной техники </a:t>
            </a:r>
            <a:endParaRPr lang="ru-RU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Красной площади"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2961" y="3956904"/>
            <a:ext cx="3252410" cy="2761732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996469" y="3540577"/>
            <a:ext cx="43813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70C0"/>
                </a:solidFill>
              </a:rPr>
              <a:t>18.05.25, </a:t>
            </a:r>
            <a:r>
              <a:rPr lang="ru-RU" dirty="0" smtClean="0">
                <a:solidFill>
                  <a:srgbClr val="0070C0"/>
                </a:solidFill>
              </a:rPr>
              <a:t>онлайн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0070C0"/>
                </a:solidFill>
              </a:rPr>
              <a:t>химический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0070C0"/>
                </a:solidFill>
              </a:rPr>
              <a:t>диктант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98985" y="4065023"/>
            <a:ext cx="1999752" cy="1999752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8319262" y="4028661"/>
            <a:ext cx="34714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28.05.24 - творческий отчет о работе</a:t>
            </a:r>
          </a:p>
          <a:p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центра «Точка роста</a:t>
            </a:r>
            <a:r>
              <a:rPr lang="ru-RU" dirty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55711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877" y="0"/>
            <a:ext cx="12041579" cy="670955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007AD0"/>
                </a:solidFill>
                <a:latin typeface="Arial" panose="020B0604020202020204" pitchFamily="34" charset="0"/>
              </a:rPr>
              <a:t>                </a:t>
            </a:r>
            <a:r>
              <a:rPr lang="ru-RU" sz="3200" dirty="0" smtClean="0">
                <a:solidFill>
                  <a:srgbClr val="007AD0"/>
                </a:solidFill>
                <a:latin typeface="Arial" panose="020B0604020202020204" pitchFamily="34" charset="0"/>
              </a:rPr>
              <a:t>Достижения 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25.10.24</a:t>
            </a:r>
            <a:r>
              <a:rPr lang="ru-RU" sz="2000" dirty="0">
                <a:solidFill>
                  <a:srgbClr val="007AD0"/>
                </a:solidFill>
                <a:latin typeface="Arial" panose="020B0604020202020204" pitchFamily="34" charset="0"/>
              </a:rPr>
              <a:t>, Всероссийская онлайн-олимпиада </a:t>
            </a:r>
            <a:r>
              <a:rPr lang="ru-RU" sz="2000" dirty="0" err="1" smtClean="0">
                <a:solidFill>
                  <a:srgbClr val="007AD0"/>
                </a:solidFill>
                <a:latin typeface="Arial" panose="020B0604020202020204" pitchFamily="34" charset="0"/>
              </a:rPr>
              <a:t>Учи.ру</a:t>
            </a:r>
            <a:endParaRPr lang="ru-RU" sz="2000" dirty="0" smtClean="0">
              <a:solidFill>
                <a:srgbClr val="007AD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Tahoma" panose="020B0604030504040204" pitchFamily="34" charset="0"/>
              </a:rPr>
              <a:t>Победитель - </a:t>
            </a:r>
            <a:r>
              <a:rPr lang="ru-RU" sz="2000" dirty="0" err="1">
                <a:solidFill>
                  <a:schemeClr val="tx1"/>
                </a:solidFill>
                <a:latin typeface="Tahoma" panose="020B0604030504040204" pitchFamily="34" charset="0"/>
              </a:rPr>
              <a:t>Набиуллина</a:t>
            </a:r>
            <a:r>
              <a:rPr lang="ru-RU" sz="2000" dirty="0">
                <a:solidFill>
                  <a:schemeClr val="tx1"/>
                </a:solidFill>
                <a:latin typeface="Tahoma" panose="020B0604030504040204" pitchFamily="34" charset="0"/>
              </a:rPr>
              <a:t> Диана, </a:t>
            </a:r>
            <a:r>
              <a:rPr lang="ru-RU" sz="2000" dirty="0" smtClean="0">
                <a:solidFill>
                  <a:schemeClr val="tx1"/>
                </a:solidFill>
                <a:latin typeface="Tahoma" panose="020B0604030504040204" pitchFamily="34" charset="0"/>
              </a:rPr>
              <a:t>5 </a:t>
            </a:r>
            <a:r>
              <a:rPr lang="ru-RU" sz="2000" dirty="0" err="1" smtClean="0">
                <a:solidFill>
                  <a:schemeClr val="tx1"/>
                </a:solidFill>
                <a:latin typeface="Tahoma" panose="020B0604030504040204" pitchFamily="34" charset="0"/>
              </a:rPr>
              <a:t>кл</a:t>
            </a:r>
            <a:r>
              <a:rPr lang="ru-RU" sz="2000" dirty="0" smtClean="0">
                <a:solidFill>
                  <a:schemeClr val="tx1"/>
                </a:solidFill>
                <a:latin typeface="Tahoma" panose="020B060403050404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7AD0"/>
                </a:solidFill>
                <a:latin typeface="Arial" panose="020B0604020202020204" pitchFamily="34" charset="0"/>
              </a:rPr>
              <a:t>14.11.24, урок цифры «Магазин приложений</a:t>
            </a: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»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Участники: Кравченко Степан, </a:t>
            </a:r>
            <a:r>
              <a:rPr lang="ru-RU" sz="2000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Хилалов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Джалиль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, 3 </a:t>
            </a:r>
            <a:r>
              <a:rPr lang="ru-RU" sz="2000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кл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7AD0"/>
                </a:solidFill>
                <a:latin typeface="Arial" panose="020B0604020202020204" pitchFamily="34" charset="0"/>
              </a:rPr>
              <a:t>14.11.24, онлайн олимпиада по химии, посвященная </a:t>
            </a:r>
            <a:endParaRPr lang="ru-RU" sz="2000" dirty="0" smtClean="0">
              <a:solidFill>
                <a:srgbClr val="007AD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Всемирному </a:t>
            </a:r>
            <a:r>
              <a:rPr lang="ru-RU" sz="2000" dirty="0">
                <a:solidFill>
                  <a:srgbClr val="007AD0"/>
                </a:solidFill>
                <a:latin typeface="Arial" panose="020B0604020202020204" pitchFamily="34" charset="0"/>
              </a:rPr>
              <a:t>дню </a:t>
            </a: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науки</a:t>
            </a:r>
          </a:p>
          <a:p>
            <a:pPr marL="0" indent="0">
              <a:buNone/>
            </a:pPr>
            <a:endParaRPr lang="ru-RU" sz="2000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rgbClr val="0070C0"/>
                </a:solidFill>
              </a:rPr>
              <a:t>15.11.24</a:t>
            </a:r>
            <a:r>
              <a:rPr lang="ru-RU" sz="2000" dirty="0">
                <a:solidFill>
                  <a:srgbClr val="0070C0"/>
                </a:solidFill>
              </a:rPr>
              <a:t>, </a:t>
            </a:r>
            <a:r>
              <a:rPr lang="ru-RU" sz="2000" dirty="0" smtClean="0">
                <a:solidFill>
                  <a:srgbClr val="0070C0"/>
                </a:solidFill>
              </a:rPr>
              <a:t>региональный конкурс </a:t>
            </a:r>
            <a:r>
              <a:rPr lang="ru-RU" sz="2000" dirty="0">
                <a:solidFill>
                  <a:srgbClr val="0070C0"/>
                </a:solidFill>
              </a:rPr>
              <a:t>проектов </a:t>
            </a:r>
            <a:endParaRPr lang="ru-RU" sz="2000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rgbClr val="0070C0"/>
                </a:solidFill>
              </a:rPr>
              <a:t>обучающихся </a:t>
            </a:r>
            <a:r>
              <a:rPr lang="ru-RU" sz="2000" dirty="0">
                <a:solidFill>
                  <a:srgbClr val="0070C0"/>
                </a:solidFill>
              </a:rPr>
              <a:t>центра «Точка роста</a:t>
            </a:r>
            <a:r>
              <a:rPr lang="ru-RU" sz="2000" dirty="0" smtClean="0">
                <a:solidFill>
                  <a:srgbClr val="0070C0"/>
                </a:solidFill>
              </a:rPr>
              <a:t>»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Участвовала </a:t>
            </a:r>
            <a:r>
              <a:rPr lang="ru-RU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Сисинбаева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Динара, 9 </a:t>
            </a:r>
            <a:r>
              <a:rPr lang="ru-RU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20.11.24, </a:t>
            </a:r>
            <a:r>
              <a:rPr lang="ru-RU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ВСОШ </a:t>
            </a:r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химии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Отличились учащиеся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класса: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Галямовы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Ильдар и Айдар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Хабибуллина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Дария и Нуреева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Олеся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0086" y="0"/>
            <a:ext cx="2465439" cy="345440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1825" y="106590"/>
            <a:ext cx="2198261" cy="33478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0945" y="3454401"/>
            <a:ext cx="1994580" cy="335721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06877" y="3154724"/>
            <a:ext cx="4139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Сисинбаева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Динара, 9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кл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– 61 %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1825" y="3454401"/>
            <a:ext cx="2498048" cy="3560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7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78130"/>
            <a:ext cx="12089081" cy="66798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7AD0"/>
                </a:solidFill>
                <a:latin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007AD0"/>
                </a:solidFill>
                <a:latin typeface="Arial" panose="020B0604020202020204" pitchFamily="34" charset="0"/>
              </a:rPr>
              <a:t>                    </a:t>
            </a:r>
            <a:r>
              <a:rPr lang="ru-RU" sz="2800" dirty="0" smtClean="0">
                <a:solidFill>
                  <a:srgbClr val="007AD0"/>
                </a:solidFill>
                <a:latin typeface="Arial" panose="020B0604020202020204" pitchFamily="34" charset="0"/>
              </a:rPr>
              <a:t>Достижения  </a:t>
            </a:r>
            <a:endParaRPr lang="ru-RU" sz="2000" dirty="0">
              <a:solidFill>
                <a:srgbClr val="007AD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dirty="0">
                <a:solidFill>
                  <a:srgbClr val="007AD0"/>
                </a:solidFill>
                <a:latin typeface="Arial" panose="020B0604020202020204" pitchFamily="34" charset="0"/>
              </a:rPr>
              <a:t>20.11.24, итоги ВСОШ по </a:t>
            </a: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биологии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Победитель: </a:t>
            </a:r>
            <a:r>
              <a:rPr lang="ru-RU" sz="2000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Равилов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 Арсен (7 </a:t>
            </a:r>
            <a:r>
              <a:rPr lang="ru-RU" sz="2000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кл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.)</a:t>
            </a:r>
          </a:p>
          <a:p>
            <a:pPr marL="0" lvl="0" indent="0">
              <a:buClr>
                <a:srgbClr val="90C226"/>
              </a:buClr>
              <a:buNone/>
            </a:pP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Призёры: Нуреева 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</a:rPr>
              <a:t>Олеся и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</a:rPr>
              <a:t>Хабибулина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</a:rPr>
              <a:t> Дарья (8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</a:rPr>
              <a:t>кл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</a:rPr>
              <a:t>.)</a:t>
            </a:r>
          </a:p>
          <a:p>
            <a:pPr marL="0" lvl="0" indent="0">
              <a:buClr>
                <a:srgbClr val="90C226"/>
              </a:buClr>
              <a:buNone/>
            </a:pP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</a:rPr>
              <a:t>Абдулхаев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</a:rPr>
              <a:t>Вильдан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</a:rPr>
              <a:t> (7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</a:rPr>
              <a:t>кл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</a:rPr>
              <a:t>.)</a:t>
            </a:r>
          </a:p>
          <a:p>
            <a:pPr marL="0" indent="0">
              <a:buNone/>
            </a:pPr>
            <a:endParaRPr lang="ru-RU" sz="2000" dirty="0" smtClean="0">
              <a:solidFill>
                <a:srgbClr val="007AD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27.11.24</a:t>
            </a:r>
            <a:r>
              <a:rPr lang="ru-RU" sz="2000" dirty="0">
                <a:solidFill>
                  <a:srgbClr val="007AD0"/>
                </a:solidFill>
                <a:latin typeface="Arial" panose="020B0604020202020204" pitchFamily="34" charset="0"/>
              </a:rPr>
              <a:t>, итоги муниципального этапа </a:t>
            </a: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олимпиады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007AD0"/>
                </a:solidFill>
                <a:latin typeface="Arial" panose="020B0604020202020204" pitchFamily="34" charset="0"/>
              </a:rPr>
              <a:t>по </a:t>
            </a: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биологии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Победители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муниципального этапа: 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Нуреева Олеся и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</a:rPr>
              <a:t>Хабибулина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 Дарья (8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</a:rPr>
              <a:t>кл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.)</a:t>
            </a:r>
          </a:p>
          <a:p>
            <a:pPr marL="0" indent="0">
              <a:buNone/>
            </a:pP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</a:rPr>
              <a:t>Абдулхаев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</a:rPr>
              <a:t>Вильдан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 (7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</a:rPr>
              <a:t>кл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.)</a:t>
            </a:r>
          </a:p>
          <a:p>
            <a:pPr marL="0" indent="0">
              <a:buNone/>
            </a:pPr>
            <a:endParaRPr lang="ru-RU" sz="20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dirty="0">
                <a:solidFill>
                  <a:srgbClr val="007AD0"/>
                </a:solidFill>
                <a:latin typeface="Arial" panose="020B0604020202020204" pitchFamily="34" charset="0"/>
              </a:rPr>
              <a:t>28.11.24, </a:t>
            </a: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итоги Международной </a:t>
            </a:r>
            <a:r>
              <a:rPr lang="ru-RU" sz="2000" dirty="0">
                <a:solidFill>
                  <a:srgbClr val="007AD0"/>
                </a:solidFill>
                <a:latin typeface="Arial" panose="020B0604020202020204" pitchFamily="34" charset="0"/>
              </a:rPr>
              <a:t>интернет-олимпиады по </a:t>
            </a: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биологии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П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обедители:  </a:t>
            </a:r>
            <a:r>
              <a:rPr lang="ru-RU" sz="2000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Абдулхаев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Вильдан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  (7 </a:t>
            </a:r>
            <a:r>
              <a:rPr lang="ru-RU" sz="2000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кл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.), </a:t>
            </a:r>
            <a:r>
              <a:rPr lang="ru-RU" sz="2000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Хабибулина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 Дарья (8кл.)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9396" y="-66483"/>
            <a:ext cx="3759199" cy="173407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3738" y="178130"/>
            <a:ext cx="2285342" cy="228534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4539" y="2699657"/>
            <a:ext cx="5838485" cy="225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48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78130"/>
            <a:ext cx="12089081" cy="66798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7AD0"/>
                </a:solidFill>
                <a:latin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007AD0"/>
                </a:solidFill>
                <a:latin typeface="Arial" panose="020B0604020202020204" pitchFamily="34" charset="0"/>
              </a:rPr>
              <a:t>                    </a:t>
            </a:r>
            <a:r>
              <a:rPr lang="ru-RU" sz="3200" dirty="0" smtClean="0">
                <a:solidFill>
                  <a:srgbClr val="007AD0"/>
                </a:solidFill>
                <a:latin typeface="Arial" panose="020B0604020202020204" pitchFamily="34" charset="0"/>
              </a:rPr>
              <a:t>Достижения</a:t>
            </a:r>
            <a:endParaRPr lang="ru-RU" sz="3200" dirty="0">
              <a:solidFill>
                <a:srgbClr val="007AD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dirty="0">
                <a:solidFill>
                  <a:srgbClr val="007AD0"/>
                </a:solidFill>
                <a:latin typeface="Arial" panose="020B0604020202020204" pitchFamily="34" charset="0"/>
              </a:rPr>
              <a:t>04.12.24, </a:t>
            </a: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проект </a:t>
            </a:r>
            <a:r>
              <a:rPr lang="ru-RU" sz="2000" dirty="0">
                <a:solidFill>
                  <a:srgbClr val="007AD0"/>
                </a:solidFill>
                <a:latin typeface="Arial" panose="020B0604020202020204" pitchFamily="34" charset="0"/>
              </a:rPr>
              <a:t>«Урок цифры</a:t>
            </a: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» / </a:t>
            </a:r>
            <a:r>
              <a:rPr lang="ru-RU" sz="2000" dirty="0">
                <a:solidFill>
                  <a:srgbClr val="007AD0"/>
                </a:solidFill>
                <a:latin typeface="Arial" panose="020B0604020202020204" pitchFamily="34" charset="0"/>
              </a:rPr>
              <a:t>«Код города: технологии в движении</a:t>
            </a: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»/</a:t>
            </a:r>
            <a:endParaRPr lang="ru-RU" sz="2000" dirty="0">
              <a:solidFill>
                <a:srgbClr val="007AD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Участники: Кравченко Степан, Хакимова Жасмин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7AD0"/>
                </a:solidFill>
                <a:latin typeface="Arial" panose="020B0604020202020204" pitchFamily="34" charset="0"/>
              </a:rPr>
              <a:t>12.12.24, </a:t>
            </a: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международная </a:t>
            </a:r>
            <a:r>
              <a:rPr lang="ru-RU" sz="2000" dirty="0">
                <a:solidFill>
                  <a:srgbClr val="007AD0"/>
                </a:solidFill>
                <a:latin typeface="Arial" panose="020B0604020202020204" pitchFamily="34" charset="0"/>
              </a:rPr>
              <a:t>интернет-олимпиада по </a:t>
            </a: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технологии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Победитель: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</a:rPr>
              <a:t>Равилова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Адэлина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, 5 </a:t>
            </a:r>
            <a:r>
              <a:rPr lang="ru-RU" sz="2000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кл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.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lvl="0" indent="0">
              <a:buClr>
                <a:srgbClr val="90C226"/>
              </a:buClr>
              <a:buNone/>
            </a:pPr>
            <a:r>
              <a:rPr lang="ru-RU" sz="2000" dirty="0" smtClean="0">
                <a:solidFill>
                  <a:srgbClr val="0070C0"/>
                </a:solidFill>
                <a:latin typeface="Arial" panose="020B0604020202020204" pitchFamily="34" charset="0"/>
              </a:rPr>
              <a:t>12.12.24, онлайн-олимпиада </a:t>
            </a:r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</a:rPr>
              <a:t>«Роботы и робототехника»</a:t>
            </a:r>
            <a:endParaRPr lang="ru-RU" sz="2000" dirty="0" smtClean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marL="0" lvl="0" indent="0">
              <a:buClr>
                <a:srgbClr val="90C226"/>
              </a:buClr>
              <a:buNone/>
            </a:pP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Призёры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: Кравченко Степан (3 место), 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</a:rPr>
              <a:t>Хилалов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</a:rPr>
              <a:t>Джалиль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(3 место)</a:t>
            </a:r>
            <a:endParaRPr lang="ru-RU" sz="2000" dirty="0">
              <a:solidFill>
                <a:srgbClr val="007AD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rgbClr val="0070C0"/>
                </a:solidFill>
                <a:latin typeface="Arial" panose="020B0604020202020204" pitchFamily="34" charset="0"/>
              </a:rPr>
              <a:t>20.12.24</a:t>
            </a:r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</a:rPr>
              <a:t>, межрегиональный конкурс </a:t>
            </a:r>
            <a:endParaRPr lang="ru-RU" sz="2000" dirty="0" smtClean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rgbClr val="0070C0"/>
                </a:solidFill>
                <a:latin typeface="Arial" panose="020B0604020202020204" pitchFamily="34" charset="0"/>
              </a:rPr>
              <a:t>эффективных </a:t>
            </a:r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</a:rPr>
              <a:t>образовательных практик </a:t>
            </a:r>
            <a:endParaRPr lang="ru-RU" sz="2000" dirty="0" smtClean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rgbClr val="0070C0"/>
                </a:solidFill>
                <a:latin typeface="Arial" panose="020B0604020202020204" pitchFamily="34" charset="0"/>
              </a:rPr>
              <a:t>среди </a:t>
            </a:r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</a:rPr>
              <a:t>педагогов центров образования «Точка роста</a:t>
            </a:r>
            <a:r>
              <a:rPr lang="ru-RU" sz="2000" dirty="0" smtClean="0">
                <a:solidFill>
                  <a:srgbClr val="0070C0"/>
                </a:solidFill>
                <a:latin typeface="Arial" panose="020B0604020202020204" pitchFamily="34" charset="0"/>
              </a:rPr>
              <a:t>»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Хусаинова Л.М., учитель химии – 2 место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1715" y="188338"/>
            <a:ext cx="1428589" cy="19220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0297" y="178130"/>
            <a:ext cx="1308783" cy="19322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3818" y="1144242"/>
            <a:ext cx="1267904" cy="18323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37724" y="2301094"/>
            <a:ext cx="1369185" cy="193604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31680" y="2301094"/>
            <a:ext cx="1308624" cy="193604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6013" y="3518065"/>
            <a:ext cx="2075610" cy="3127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554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78130"/>
            <a:ext cx="12089081" cy="667987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7AD0"/>
                </a:solidFill>
                <a:latin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007AD0"/>
                </a:solidFill>
                <a:latin typeface="Arial" panose="020B0604020202020204" pitchFamily="34" charset="0"/>
              </a:rPr>
              <a:t>                    </a:t>
            </a:r>
            <a:r>
              <a:rPr lang="ru-RU" sz="3200" dirty="0" smtClean="0">
                <a:solidFill>
                  <a:srgbClr val="007AD0"/>
                </a:solidFill>
                <a:latin typeface="Arial" panose="020B0604020202020204" pitchFamily="34" charset="0"/>
              </a:rPr>
              <a:t>Достижения</a:t>
            </a:r>
            <a:endParaRPr lang="ru-RU" sz="3200" dirty="0">
              <a:solidFill>
                <a:srgbClr val="007AD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dirty="0">
                <a:solidFill>
                  <a:srgbClr val="007AD0"/>
                </a:solidFill>
                <a:latin typeface="Arial" panose="020B0604020202020204" pitchFamily="34" charset="0"/>
              </a:rPr>
              <a:t>21.01.25</a:t>
            </a: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, проект </a:t>
            </a:r>
            <a:r>
              <a:rPr lang="ru-RU" sz="2000" dirty="0">
                <a:solidFill>
                  <a:srgbClr val="007AD0"/>
                </a:solidFill>
                <a:latin typeface="Arial" panose="020B0604020202020204" pitchFamily="34" charset="0"/>
              </a:rPr>
              <a:t>«Урок цифры</a:t>
            </a: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»—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007AD0"/>
                </a:solidFill>
                <a:latin typeface="Arial" panose="020B0604020202020204" pitchFamily="34" charset="0"/>
              </a:rPr>
              <a:t>«</a:t>
            </a:r>
            <a:r>
              <a:rPr lang="ru-RU" sz="2000" dirty="0" err="1">
                <a:solidFill>
                  <a:srgbClr val="007AD0"/>
                </a:solidFill>
                <a:latin typeface="Arial" panose="020B0604020202020204" pitchFamily="34" charset="0"/>
              </a:rPr>
              <a:t>Кибербезопасность</a:t>
            </a:r>
            <a:r>
              <a:rPr lang="ru-RU" sz="2000" dirty="0">
                <a:solidFill>
                  <a:srgbClr val="007AD0"/>
                </a:solidFill>
                <a:latin typeface="Arial" panose="020B0604020202020204" pitchFamily="34" charset="0"/>
              </a:rPr>
              <a:t> и искусственный интеллект</a:t>
            </a: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».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Участники: Фархутдинов Тимур, </a:t>
            </a:r>
            <a:r>
              <a:rPr lang="ru-RU" sz="2000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Абдулхаева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Алия</a:t>
            </a:r>
            <a:endParaRPr lang="ru-RU" sz="20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dirty="0">
                <a:solidFill>
                  <a:srgbClr val="007AD0"/>
                </a:solidFill>
                <a:latin typeface="Arial" panose="020B0604020202020204" pitchFamily="34" charset="0"/>
              </a:rPr>
              <a:t>17.03.25, конкурс 3д моделирования «Весенний сюрприз</a:t>
            </a: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»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Участник: </a:t>
            </a:r>
            <a:r>
              <a:rPr lang="ru-RU" sz="2000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Хилалов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Джалиль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, 3 </a:t>
            </a:r>
            <a:r>
              <a:rPr lang="ru-RU" sz="2000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кл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.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lvl="0" indent="0">
              <a:buClr>
                <a:srgbClr val="90C226"/>
              </a:buClr>
              <a:buNone/>
            </a:pPr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</a:rPr>
              <a:t>28.03.25, защита </a:t>
            </a:r>
            <a:r>
              <a:rPr lang="ru-RU" sz="2000" dirty="0" smtClean="0">
                <a:solidFill>
                  <a:srgbClr val="0070C0"/>
                </a:solidFill>
                <a:latin typeface="Arial" panose="020B0604020202020204" pitchFamily="34" charset="0"/>
              </a:rPr>
              <a:t>проектов по </a:t>
            </a:r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</a:rPr>
              <a:t>химии, биологии, физике и </a:t>
            </a:r>
            <a:endParaRPr lang="ru-RU" sz="2000" dirty="0" smtClean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marL="0" lvl="0" indent="0">
              <a:buClr>
                <a:srgbClr val="90C226"/>
              </a:buClr>
              <a:buNone/>
            </a:pPr>
            <a:r>
              <a:rPr lang="ru-RU" sz="2000" dirty="0" smtClean="0">
                <a:solidFill>
                  <a:srgbClr val="0070C0"/>
                </a:solidFill>
                <a:latin typeface="Arial" panose="020B0604020202020204" pitchFamily="34" charset="0"/>
              </a:rPr>
              <a:t>технологии </a:t>
            </a:r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</a:rPr>
              <a:t>учащихся центра «Точка роста» МБОУ ЦО «Наследие».</a:t>
            </a:r>
            <a:endParaRPr lang="ru-RU" sz="2000" dirty="0" smtClean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marL="0" lvl="0" indent="0">
              <a:buClr>
                <a:srgbClr val="90C226"/>
              </a:buClr>
              <a:buNone/>
            </a:pPr>
            <a:r>
              <a:rPr lang="ru-RU" sz="2000" u="sng" dirty="0" smtClean="0">
                <a:solidFill>
                  <a:schemeClr val="tx1"/>
                </a:solidFill>
                <a:latin typeface="Arial" panose="020B0604020202020204" pitchFamily="34" charset="0"/>
              </a:rPr>
              <a:t>Химия</a:t>
            </a:r>
          </a:p>
          <a:p>
            <a:pPr marL="0" lvl="0" indent="0">
              <a:buClr>
                <a:srgbClr val="90C226"/>
              </a:buClr>
              <a:buNone/>
            </a:pP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1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место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- </a:t>
            </a:r>
            <a:r>
              <a:rPr lang="ru-RU" sz="2000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Сисинбаева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 Динара </a:t>
            </a:r>
          </a:p>
          <a:p>
            <a:pPr marL="0" lvl="0" indent="0">
              <a:buClr>
                <a:srgbClr val="90C226"/>
              </a:buClr>
              <a:buNone/>
            </a:pP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2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место - </a:t>
            </a:r>
            <a:r>
              <a:rPr lang="ru-RU" sz="2000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Хабибулина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 Дарья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и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Нуреева Олеся </a:t>
            </a:r>
          </a:p>
          <a:p>
            <a:pPr marL="0" lvl="0" indent="0">
              <a:buClr>
                <a:srgbClr val="90C226"/>
              </a:buClr>
              <a:buNone/>
            </a:pP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3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место - </a:t>
            </a:r>
            <a:r>
              <a:rPr lang="ru-RU" sz="2000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Мунябинова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 Элина 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lvl="0" indent="0">
              <a:buClr>
                <a:srgbClr val="90C226"/>
              </a:buClr>
              <a:buNone/>
            </a:pPr>
            <a:r>
              <a:rPr lang="ru-RU" sz="2000" u="sng" dirty="0" smtClean="0">
                <a:solidFill>
                  <a:schemeClr val="tx1"/>
                </a:solidFill>
                <a:latin typeface="Arial" panose="020B0604020202020204" pitchFamily="34" charset="0"/>
              </a:rPr>
              <a:t>Биология</a:t>
            </a:r>
          </a:p>
          <a:p>
            <a:pPr marL="0" lvl="0" indent="0">
              <a:buClr>
                <a:srgbClr val="90C226"/>
              </a:buClr>
              <a:buNone/>
            </a:pP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1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место –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Хакимова Жасмин</a:t>
            </a:r>
          </a:p>
          <a:p>
            <a:pPr marL="0" lvl="0" indent="0">
              <a:buClr>
                <a:srgbClr val="90C226"/>
              </a:buClr>
              <a:buNone/>
            </a:pP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2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место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– </a:t>
            </a:r>
            <a:r>
              <a:rPr lang="ru-RU" sz="2000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Бадретдинова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Резида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lvl="0" indent="0">
              <a:buClr>
                <a:srgbClr val="90C226"/>
              </a:buClr>
              <a:buNone/>
            </a:pPr>
            <a:r>
              <a:rPr lang="ru-RU" sz="2000" u="sng" dirty="0" smtClean="0">
                <a:solidFill>
                  <a:schemeClr val="tx1"/>
                </a:solidFill>
                <a:latin typeface="Arial" panose="020B0604020202020204" pitchFamily="34" charset="0"/>
              </a:rPr>
              <a:t>Физика</a:t>
            </a:r>
          </a:p>
          <a:p>
            <a:pPr marL="0" lvl="0" indent="0">
              <a:buClr>
                <a:srgbClr val="90C226"/>
              </a:buClr>
              <a:buNone/>
            </a:pP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1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место -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Ганиев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Артем и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</a:rPr>
              <a:t>Равилов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Арсен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lvl="0" indent="0">
              <a:buClr>
                <a:srgbClr val="90C226"/>
              </a:buClr>
              <a:buNone/>
            </a:pP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2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место – </a:t>
            </a:r>
            <a:r>
              <a:rPr lang="ru-RU" sz="2000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Афлатанов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Артем и Низаметдинов </a:t>
            </a:r>
            <a:r>
              <a:rPr lang="ru-RU" sz="2000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Айнур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lvl="0" indent="0">
              <a:buClr>
                <a:srgbClr val="90C226"/>
              </a:buClr>
              <a:buNone/>
            </a:pPr>
            <a:r>
              <a:rPr lang="ru-RU" sz="2000" u="sng" dirty="0" smtClean="0">
                <a:solidFill>
                  <a:schemeClr val="tx1"/>
                </a:solidFill>
                <a:latin typeface="Arial" panose="020B0604020202020204" pitchFamily="34" charset="0"/>
              </a:rPr>
              <a:t>Технология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</a:p>
          <a:p>
            <a:pPr marL="0" lvl="0" indent="0">
              <a:buClr>
                <a:srgbClr val="90C226"/>
              </a:buClr>
              <a:buNone/>
            </a:pP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1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место - </a:t>
            </a:r>
            <a:r>
              <a:rPr lang="ru-RU" sz="2000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Равилова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</a:rPr>
              <a:t>Адэлина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 и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</a:rPr>
              <a:t>Набиуллина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Диана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1052" y="33137"/>
            <a:ext cx="1450899" cy="200386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1351" y="0"/>
            <a:ext cx="1463106" cy="207013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6035" y="8663"/>
            <a:ext cx="2018960" cy="278687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3714" y="3104996"/>
            <a:ext cx="6284220" cy="3443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35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757060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7AD0"/>
                </a:solidFill>
                <a:latin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007AD0"/>
                </a:solidFill>
                <a:latin typeface="Arial" panose="020B0604020202020204" pitchFamily="34" charset="0"/>
              </a:rPr>
              <a:t>                    </a:t>
            </a:r>
            <a:r>
              <a:rPr lang="ru-RU" sz="2800" dirty="0" smtClean="0">
                <a:solidFill>
                  <a:srgbClr val="007AD0"/>
                </a:solidFill>
                <a:latin typeface="Arial" panose="020B0604020202020204" pitchFamily="34" charset="0"/>
              </a:rPr>
              <a:t>Достижения 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09.01 – 21.02.25, межрегиональная </a:t>
            </a:r>
            <a:r>
              <a:rPr lang="ru-RU" sz="2000" dirty="0" err="1">
                <a:solidFill>
                  <a:srgbClr val="007AD0"/>
                </a:solidFill>
                <a:latin typeface="Arial" panose="020B0604020202020204" pitchFamily="34" charset="0"/>
              </a:rPr>
              <a:t>к</a:t>
            </a:r>
            <a:r>
              <a:rPr lang="ru-RU" sz="2000" dirty="0" err="1" smtClean="0">
                <a:solidFill>
                  <a:srgbClr val="007AD0"/>
                </a:solidFill>
                <a:latin typeface="Arial" panose="020B0604020202020204" pitchFamily="34" charset="0"/>
              </a:rPr>
              <a:t>вест</a:t>
            </a: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-игра </a:t>
            </a:r>
            <a:r>
              <a:rPr lang="ru-RU" sz="2000" dirty="0">
                <a:solidFill>
                  <a:srgbClr val="007AD0"/>
                </a:solidFill>
                <a:latin typeface="Arial" panose="020B0604020202020204" pitchFamily="34" charset="0"/>
              </a:rPr>
              <a:t>«На перекрестке наук» на платформе цифрового образовательного ресурса «</a:t>
            </a:r>
            <a:r>
              <a:rPr lang="ru-RU" sz="2000" dirty="0" err="1">
                <a:solidFill>
                  <a:srgbClr val="007AD0"/>
                </a:solidFill>
                <a:latin typeface="Arial" panose="020B0604020202020204" pitchFamily="34" charset="0"/>
              </a:rPr>
              <a:t>ЯКласс</a:t>
            </a:r>
            <a:r>
              <a:rPr lang="ru-RU" sz="2000" dirty="0">
                <a:solidFill>
                  <a:srgbClr val="007AD0"/>
                </a:solidFill>
                <a:latin typeface="Arial" panose="020B0604020202020204" pitchFamily="34" charset="0"/>
              </a:rPr>
              <a:t>» для обучающихся центров образования «Точка роста» </a:t>
            </a:r>
            <a:endParaRPr lang="ru-RU" sz="2000" dirty="0" smtClean="0">
              <a:solidFill>
                <a:srgbClr val="007AD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Прошли во 2 тур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: </a:t>
            </a:r>
            <a:r>
              <a:rPr lang="ru-RU" sz="2000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Имангулов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 Даниил, Нуреева Олеся, </a:t>
            </a:r>
            <a:r>
              <a:rPr lang="ru-RU" sz="2000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Галямов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 Ильдар</a:t>
            </a:r>
            <a:endParaRPr lang="ru-RU" sz="2000" dirty="0">
              <a:solidFill>
                <a:srgbClr val="007AD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Победитель в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номинации "Лучшая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практическая работа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по химии» - </a:t>
            </a:r>
            <a:r>
              <a:rPr lang="ru-RU" sz="2000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Имангулов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Даниил</a:t>
            </a:r>
          </a:p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</a:rPr>
              <a:t>Спасибо наставникам</a:t>
            </a:r>
          </a:p>
          <a:p>
            <a:pPr marL="0" indent="0">
              <a:buNone/>
            </a:pPr>
            <a:endParaRPr lang="ru-RU" dirty="0" smtClean="0">
              <a:solidFill>
                <a:srgbClr val="007AD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dirty="0">
              <a:solidFill>
                <a:srgbClr val="007AD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534" y="2625661"/>
            <a:ext cx="3434700" cy="411864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7095" y="2625661"/>
            <a:ext cx="2940118" cy="427442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3088" y="2625660"/>
            <a:ext cx="2932407" cy="4232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68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75706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007AD0"/>
                </a:solidFill>
                <a:latin typeface="Arial" panose="020B0604020202020204" pitchFamily="34" charset="0"/>
              </a:rPr>
              <a:t>                     </a:t>
            </a:r>
            <a:r>
              <a:rPr lang="ru-RU" sz="2800" dirty="0" smtClean="0">
                <a:solidFill>
                  <a:srgbClr val="007AD0"/>
                </a:solidFill>
                <a:latin typeface="Arial" panose="020B0604020202020204" pitchFamily="34" charset="0"/>
              </a:rPr>
              <a:t>Достижения 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05.04.25</a:t>
            </a:r>
            <a:r>
              <a:rPr lang="ru-RU" sz="2000" dirty="0">
                <a:solidFill>
                  <a:srgbClr val="007AD0"/>
                </a:solidFill>
                <a:latin typeface="Arial" panose="020B0604020202020204" pitchFamily="34" charset="0"/>
              </a:rPr>
              <a:t>, </a:t>
            </a: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VII межтерриториальная научно-практическая  конференция обучающихся 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«</a:t>
            </a:r>
            <a:r>
              <a:rPr lang="ru-RU" sz="2000" dirty="0">
                <a:solidFill>
                  <a:srgbClr val="007AD0"/>
                </a:solidFill>
                <a:latin typeface="Arial" panose="020B0604020202020204" pitchFamily="34" charset="0"/>
              </a:rPr>
              <a:t>Мы - исследователи» г. </a:t>
            </a: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Бисерть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Участвовала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Сисинбаева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Динара        </a:t>
            </a:r>
            <a:r>
              <a:rPr lang="ru-RU" sz="2400" dirty="0" smtClean="0">
                <a:solidFill>
                  <a:srgbClr val="007AD0"/>
                </a:solidFill>
                <a:latin typeface="Arial" panose="020B0604020202020204" pitchFamily="34" charset="0"/>
              </a:rPr>
              <a:t>07.04.25</a:t>
            </a:r>
            <a:r>
              <a:rPr lang="ru-RU" sz="2400" dirty="0">
                <a:solidFill>
                  <a:srgbClr val="007AD0"/>
                </a:solidFill>
                <a:latin typeface="Arial" panose="020B0604020202020204" pitchFamily="34" charset="0"/>
              </a:rPr>
              <a:t>, районная научно-практическая 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007AD0"/>
                </a:solidFill>
                <a:latin typeface="Arial" panose="020B0604020202020204" pitchFamily="34" charset="0"/>
              </a:rPr>
              <a:t>                                                                конференция </a:t>
            </a:r>
            <a:r>
              <a:rPr lang="ru-RU" sz="2400" dirty="0">
                <a:solidFill>
                  <a:srgbClr val="007AD0"/>
                </a:solidFill>
                <a:latin typeface="Arial" panose="020B0604020202020204" pitchFamily="34" charset="0"/>
              </a:rPr>
              <a:t>школьников, г. Михайловск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</a:rPr>
              <a:t>                                                                 Участвовала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Сисинбаева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</a:rPr>
              <a:t> Динара</a:t>
            </a:r>
            <a:endParaRPr lang="ru-RU" sz="2400" dirty="0">
              <a:solidFill>
                <a:srgbClr val="007AD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7879" y="2963345"/>
            <a:ext cx="2706007" cy="379371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273" y="2019187"/>
            <a:ext cx="3354613" cy="4737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663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75706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007AD0"/>
                </a:solidFill>
                <a:latin typeface="Arial" panose="020B0604020202020204" pitchFamily="34" charset="0"/>
              </a:rPr>
              <a:t>                     </a:t>
            </a:r>
            <a:r>
              <a:rPr lang="ru-RU" sz="2800" dirty="0" smtClean="0">
                <a:solidFill>
                  <a:srgbClr val="007AD0"/>
                </a:solidFill>
                <a:latin typeface="Arial" panose="020B0604020202020204" pitchFamily="34" charset="0"/>
              </a:rPr>
              <a:t>Достижения 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7AD0"/>
                </a:solidFill>
                <a:latin typeface="Arial" panose="020B0604020202020204" pitchFamily="34" charset="0"/>
              </a:rPr>
              <a:t>30.04.25, научная конференция на базе центра «Точка роста» МБОУ ЦО «Наследие</a:t>
            </a: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»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</a:rPr>
              <a:t>Победитель: </a:t>
            </a:r>
            <a:r>
              <a:rPr lang="ru-RU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Сисинбаева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</a:rPr>
              <a:t> Динара (</a:t>
            </a:r>
            <a:r>
              <a:rPr lang="ru-RU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с.Акбаш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Призеры: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место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Булатов Руслан (</a:t>
            </a:r>
            <a:r>
              <a:rPr lang="ru-RU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с.Шокурово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r>
              <a:rPr lang="ru-RU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Камаев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</a:rPr>
              <a:t> Винер (</a:t>
            </a:r>
            <a:r>
              <a:rPr lang="ru-RU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с.Акбаш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место</a:t>
            </a:r>
          </a:p>
          <a:p>
            <a:pPr marL="0" indent="0">
              <a:buNone/>
            </a:pPr>
            <a:r>
              <a:rPr lang="ru-RU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Бадретдинова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Резида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с.Акбаш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4341" y="986971"/>
            <a:ext cx="3054078" cy="43578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7410" y="1944912"/>
            <a:ext cx="2401069" cy="31573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2060" y="1944913"/>
            <a:ext cx="2298700" cy="30996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2606" y="3915027"/>
            <a:ext cx="2189615" cy="2842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37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757060"/>
          </a:xfrm>
        </p:spPr>
        <p:txBody>
          <a:bodyPr/>
          <a:lstStyle/>
          <a:p>
            <a:pPr marL="0" indent="0">
              <a:buNone/>
            </a:pPr>
            <a:r>
              <a:rPr lang="ru-RU" sz="3200" dirty="0" smtClean="0">
                <a:solidFill>
                  <a:srgbClr val="007AD0"/>
                </a:solidFill>
                <a:latin typeface="Arial" panose="020B0604020202020204" pitchFamily="34" charset="0"/>
              </a:rPr>
              <a:t>                           Достижения</a:t>
            </a:r>
            <a:endParaRPr lang="ru-RU" dirty="0" smtClean="0">
              <a:solidFill>
                <a:srgbClr val="007AD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rgbClr val="007AD0"/>
                </a:solidFill>
                <a:latin typeface="Arial" panose="020B0604020202020204" pitchFamily="34" charset="0"/>
              </a:rPr>
              <a:t>18.05.25, </a:t>
            </a:r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</a:rPr>
              <a:t>онлайн </a:t>
            </a:r>
            <a:r>
              <a:rPr lang="en-US" sz="2400" dirty="0" smtClean="0">
                <a:solidFill>
                  <a:srgbClr val="0070C0"/>
                </a:solidFill>
                <a:latin typeface="Tahoma" panose="020B0604030504040204" pitchFamily="34" charset="0"/>
              </a:rPr>
              <a:t>VII</a:t>
            </a:r>
            <a:r>
              <a:rPr lang="en-US" sz="2400" dirty="0">
                <a:solidFill>
                  <a:srgbClr val="0070C0"/>
                </a:solidFill>
                <a:latin typeface="Tahoma" panose="020B0604030504040204" pitchFamily="34" charset="0"/>
              </a:rPr>
              <a:t> </a:t>
            </a:r>
            <a:r>
              <a:rPr lang="ru-RU" sz="2400" dirty="0" smtClean="0">
                <a:solidFill>
                  <a:srgbClr val="0070C0"/>
                </a:solidFill>
                <a:latin typeface="Tahoma" panose="020B0604030504040204" pitchFamily="34" charset="0"/>
              </a:rPr>
              <a:t>Международный</a:t>
            </a:r>
            <a:r>
              <a:rPr lang="ru-RU" sz="2400" dirty="0">
                <a:solidFill>
                  <a:srgbClr val="0070C0"/>
                </a:solidFill>
                <a:latin typeface="Tahoma" panose="020B0604030504040204" pitchFamily="34" charset="0"/>
              </a:rPr>
              <a:t> </a:t>
            </a:r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</a:rPr>
              <a:t> химический диктант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59" y="1135825"/>
            <a:ext cx="10871198" cy="584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401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504" y="83128"/>
            <a:ext cx="11021290" cy="66026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007AD0"/>
                </a:solidFill>
                <a:latin typeface="Arial" panose="020B0604020202020204" pitchFamily="34" charset="0"/>
              </a:rPr>
              <a:t>   В сентябре состоялся день </a:t>
            </a:r>
            <a:r>
              <a:rPr lang="ru-RU" dirty="0">
                <a:solidFill>
                  <a:srgbClr val="007AD0"/>
                </a:solidFill>
                <a:latin typeface="Arial" panose="020B0604020202020204" pitchFamily="34" charset="0"/>
              </a:rPr>
              <a:t>открытых дверей для родителей </a:t>
            </a:r>
            <a:endParaRPr lang="ru-RU" dirty="0" smtClean="0">
              <a:solidFill>
                <a:srgbClr val="007AD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solidFill>
                  <a:srgbClr val="007AD0"/>
                </a:solidFill>
                <a:latin typeface="Arial" panose="020B0604020202020204" pitchFamily="34" charset="0"/>
              </a:rPr>
              <a:t>п</a:t>
            </a:r>
            <a:r>
              <a:rPr lang="ru-RU" dirty="0" smtClean="0">
                <a:solidFill>
                  <a:srgbClr val="007AD0"/>
                </a:solidFill>
                <a:latin typeface="Arial" panose="020B0604020202020204" pitchFamily="34" charset="0"/>
              </a:rPr>
              <a:t>ервоклассников, </a:t>
            </a:r>
            <a:r>
              <a:rPr lang="ru-RU" dirty="0">
                <a:solidFill>
                  <a:srgbClr val="007AD0"/>
                </a:solidFill>
                <a:latin typeface="Arial" panose="020B0604020202020204" pitchFamily="34" charset="0"/>
              </a:rPr>
              <a:t>экскурсия начальных классов в </a:t>
            </a:r>
            <a:r>
              <a:rPr lang="ru-RU" dirty="0" smtClean="0">
                <a:solidFill>
                  <a:srgbClr val="007AD0"/>
                </a:solidFill>
                <a:latin typeface="Arial" panose="020B0604020202020204" pitchFamily="34" charset="0"/>
              </a:rPr>
              <a:t>биологическую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7AD0"/>
                </a:solidFill>
                <a:latin typeface="Arial" panose="020B0604020202020204" pitchFamily="34" charset="0"/>
              </a:rPr>
              <a:t> лабораторию и экскурсия </a:t>
            </a:r>
            <a:r>
              <a:rPr lang="ru-RU" dirty="0">
                <a:solidFill>
                  <a:srgbClr val="007AD0"/>
                </a:solidFill>
                <a:latin typeface="Arial" panose="020B0604020202020204" pitchFamily="34" charset="0"/>
              </a:rPr>
              <a:t>7 класса в химическую </a:t>
            </a:r>
            <a:r>
              <a:rPr lang="ru-RU" dirty="0" smtClean="0">
                <a:solidFill>
                  <a:srgbClr val="007AD0"/>
                </a:solidFill>
                <a:latin typeface="Arial" panose="020B0604020202020204" pitchFamily="34" charset="0"/>
              </a:rPr>
              <a:t>лабораторию.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7AD0"/>
                </a:solidFill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7AD0"/>
                </a:solidFill>
                <a:latin typeface="Arial" panose="020B0604020202020204" pitchFamily="34" charset="0"/>
              </a:rPr>
              <a:t>Р</a:t>
            </a:r>
            <a:r>
              <a:rPr lang="ru-RU" dirty="0" smtClean="0">
                <a:solidFill>
                  <a:srgbClr val="007AD0"/>
                </a:solidFill>
                <a:latin typeface="Arial" panose="020B0604020202020204" pitchFamily="34" charset="0"/>
              </a:rPr>
              <a:t>одители и учащиеся  познакомились с центром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7AD0"/>
                </a:solidFill>
                <a:latin typeface="Arial" panose="020B0604020202020204" pitchFamily="34" charset="0"/>
              </a:rPr>
              <a:t>«Точка роста» и его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007AD0"/>
                </a:solidFill>
                <a:latin typeface="Arial" panose="020B0604020202020204" pitchFamily="34" charset="0"/>
              </a:rPr>
              <a:t>оборудованием</a:t>
            </a:r>
            <a:r>
              <a:rPr lang="ru-RU" dirty="0">
                <a:solidFill>
                  <a:srgbClr val="007AD0"/>
                </a:solidFill>
                <a:latin typeface="Arial" panose="020B0604020202020204" pitchFamily="34" charset="0"/>
              </a:rPr>
              <a:t>.</a:t>
            </a:r>
            <a:r>
              <a:rPr lang="ru-RU" dirty="0" smtClean="0">
                <a:solidFill>
                  <a:srgbClr val="007AD0"/>
                </a:solidFill>
                <a:latin typeface="Arial" panose="020B0604020202020204" pitchFamily="34" charset="0"/>
              </a:rPr>
              <a:t>                                       </a:t>
            </a:r>
          </a:p>
          <a:p>
            <a:pPr marL="0" indent="0">
              <a:buNone/>
            </a:pPr>
            <a:r>
              <a:rPr lang="ru-RU" dirty="0">
                <a:solidFill>
                  <a:srgbClr val="007AD0"/>
                </a:solidFill>
                <a:latin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007AD0"/>
                </a:solidFill>
                <a:latin typeface="Arial" panose="020B0604020202020204" pitchFamily="34" charset="0"/>
              </a:rPr>
              <a:t>                                       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6365" y="392544"/>
            <a:ext cx="3868207" cy="44112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42980" y="2921764"/>
            <a:ext cx="3764044" cy="376404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3718" y="2346806"/>
            <a:ext cx="3731274" cy="373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549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757060"/>
          </a:xfrm>
        </p:spPr>
        <p:txBody>
          <a:bodyPr/>
          <a:lstStyle/>
          <a:p>
            <a:pPr marL="0" indent="0">
              <a:buNone/>
            </a:pPr>
            <a:endParaRPr lang="ru-RU" sz="2400" dirty="0" smtClean="0">
              <a:solidFill>
                <a:srgbClr val="007AD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rgbClr val="007AD0"/>
                </a:solidFill>
                <a:latin typeface="Arial" panose="020B0604020202020204" pitchFamily="34" charset="0"/>
              </a:rPr>
              <a:t> Творческий </a:t>
            </a:r>
            <a:r>
              <a:rPr lang="ru-RU" sz="2400" dirty="0">
                <a:solidFill>
                  <a:srgbClr val="007AD0"/>
                </a:solidFill>
                <a:latin typeface="Arial" panose="020B0604020202020204" pitchFamily="34" charset="0"/>
              </a:rPr>
              <a:t>отчет о работе </a:t>
            </a:r>
            <a:r>
              <a:rPr lang="ru-RU" sz="2400" dirty="0" smtClean="0">
                <a:solidFill>
                  <a:srgbClr val="007AD0"/>
                </a:solidFill>
                <a:latin typeface="Arial" panose="020B0604020202020204" pitchFamily="34" charset="0"/>
              </a:rPr>
              <a:t>центра </a:t>
            </a:r>
            <a:r>
              <a:rPr lang="ru-RU" sz="2400" dirty="0">
                <a:solidFill>
                  <a:srgbClr val="007AD0"/>
                </a:solidFill>
                <a:latin typeface="Arial" panose="020B0604020202020204" pitchFamily="34" charset="0"/>
              </a:rPr>
              <a:t>«Точка роста</a:t>
            </a:r>
            <a:r>
              <a:rPr lang="ru-RU" sz="2400" dirty="0" smtClean="0">
                <a:solidFill>
                  <a:srgbClr val="007AD0"/>
                </a:solidFill>
                <a:latin typeface="Arial" panose="020B0604020202020204" pitchFamily="34" charset="0"/>
              </a:rPr>
              <a:t>»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007AD0"/>
                </a:solidFill>
                <a:latin typeface="Arial" panose="020B0604020202020204" pitchFamily="34" charset="0"/>
              </a:rPr>
              <a:t> на базе МБОУ ЦО «Наследие»</a:t>
            </a:r>
            <a:endParaRPr lang="ru-RU" sz="16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0" indent="0">
              <a:buNone/>
            </a:pPr>
            <a:r>
              <a:rPr lang="ru-RU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</a:rPr>
              <a:t> </a:t>
            </a:r>
            <a:r>
              <a:rPr lang="ru-RU" sz="2400" smtClean="0">
                <a:solidFill>
                  <a:srgbClr val="007AD0"/>
                </a:solidFill>
                <a:latin typeface="Arial" panose="020B0604020202020204" pitchFamily="34" charset="0"/>
              </a:rPr>
              <a:t>в 2024 - 2025 </a:t>
            </a:r>
            <a:r>
              <a:rPr lang="ru-RU" sz="2400" dirty="0" smtClean="0">
                <a:solidFill>
                  <a:srgbClr val="007AD0"/>
                </a:solidFill>
                <a:latin typeface="Arial" panose="020B0604020202020204" pitchFamily="34" charset="0"/>
              </a:rPr>
              <a:t>учебном году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007AD0"/>
                </a:solidFill>
                <a:latin typeface="Arial" panose="020B0604020202020204" pitchFamily="34" charset="0"/>
              </a:rPr>
              <a:t> составила руководитель центра </a:t>
            </a:r>
            <a:r>
              <a:rPr lang="ru-RU" sz="2400" dirty="0" err="1" smtClean="0">
                <a:solidFill>
                  <a:srgbClr val="007AD0"/>
                </a:solidFill>
                <a:latin typeface="Arial" panose="020B0604020202020204" pitchFamily="34" charset="0"/>
              </a:rPr>
              <a:t>Ахкамова</a:t>
            </a:r>
            <a:r>
              <a:rPr lang="ru-RU" sz="2400" dirty="0" smtClean="0">
                <a:solidFill>
                  <a:srgbClr val="007AD0"/>
                </a:solidFill>
                <a:latin typeface="Arial" panose="020B0604020202020204" pitchFamily="34" charset="0"/>
              </a:rPr>
              <a:t> В.К.</a:t>
            </a:r>
          </a:p>
          <a:p>
            <a:pPr marL="0" indent="0">
              <a:buNone/>
            </a:pPr>
            <a:endParaRPr lang="ru-RU" dirty="0">
              <a:solidFill>
                <a:srgbClr val="007AD0"/>
              </a:solidFill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573" y="2451619"/>
            <a:ext cx="6032585" cy="4406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62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379" y="166255"/>
            <a:ext cx="11827824" cy="642455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007AD0"/>
                </a:solidFill>
                <a:latin typeface="Arial" panose="020B0604020202020204" pitchFamily="34" charset="0"/>
              </a:rPr>
              <a:t>    В </a:t>
            </a:r>
            <a:r>
              <a:rPr lang="ru-RU" dirty="0">
                <a:solidFill>
                  <a:srgbClr val="007AD0"/>
                </a:solidFill>
                <a:latin typeface="Arial" panose="020B0604020202020204" pitchFamily="34" charset="0"/>
              </a:rPr>
              <a:t>течение учебного года проводились занятия по физике, </a:t>
            </a:r>
            <a:r>
              <a:rPr lang="ru-RU" dirty="0" smtClean="0">
                <a:solidFill>
                  <a:srgbClr val="007AD0"/>
                </a:solidFill>
                <a:latin typeface="Arial" panose="020B0604020202020204" pitchFamily="34" charset="0"/>
              </a:rPr>
              <a:t>химии и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7AD0"/>
                </a:solidFill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7AD0"/>
                </a:solidFill>
                <a:latin typeface="Arial" panose="020B0604020202020204" pitchFamily="34" charset="0"/>
              </a:rPr>
              <a:t>биологии с использованием оборудования центра «Точка роста»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725961">
            <a:off x="524080" y="1226341"/>
            <a:ext cx="3288267" cy="32882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453852">
            <a:off x="1276590" y="3516599"/>
            <a:ext cx="2911194" cy="305180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7831" y="1208833"/>
            <a:ext cx="2854762" cy="28547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3224" y="3640143"/>
            <a:ext cx="2948099" cy="279916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857318">
            <a:off x="8226066" y="3472139"/>
            <a:ext cx="3135169" cy="313516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33148">
            <a:off x="8933883" y="273976"/>
            <a:ext cx="3000905" cy="300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61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8130" y="118753"/>
            <a:ext cx="11175670" cy="6639360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>
                <a:solidFill>
                  <a:srgbClr val="007AD0"/>
                </a:solidFill>
                <a:latin typeface="Arial" panose="020B0604020202020204" pitchFamily="34" charset="0"/>
              </a:rPr>
              <a:t>                   В течение года проводились внеурочные занятия: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7AD0"/>
                </a:solidFill>
                <a:latin typeface="Arial" panose="020B0604020202020204" pitchFamily="34" charset="0"/>
              </a:rPr>
              <a:t>                  «</a:t>
            </a:r>
            <a:r>
              <a:rPr lang="ru-RU" dirty="0">
                <a:solidFill>
                  <a:srgbClr val="007AD0"/>
                </a:solidFill>
                <a:latin typeface="Arial" panose="020B0604020202020204" pitchFamily="34" charset="0"/>
              </a:rPr>
              <a:t>Химия вокруг нас</a:t>
            </a:r>
            <a:r>
              <a:rPr lang="ru-RU" dirty="0" smtClean="0">
                <a:solidFill>
                  <a:srgbClr val="007AD0"/>
                </a:solidFill>
                <a:latin typeface="Arial" panose="020B0604020202020204" pitchFamily="34" charset="0"/>
              </a:rPr>
              <a:t>»                                                    Занимательная </a:t>
            </a:r>
            <a:r>
              <a:rPr lang="ru-RU" dirty="0">
                <a:solidFill>
                  <a:srgbClr val="007AD0"/>
                </a:solidFill>
                <a:latin typeface="Arial" panose="020B0604020202020204" pitchFamily="34" charset="0"/>
              </a:rPr>
              <a:t>биология</a:t>
            </a:r>
            <a:r>
              <a:rPr lang="ru-RU" dirty="0" smtClean="0">
                <a:solidFill>
                  <a:srgbClr val="007AD0"/>
                </a:solidFill>
                <a:latin typeface="Arial" panose="020B0604020202020204" pitchFamily="34" charset="0"/>
              </a:rPr>
              <a:t>»</a:t>
            </a:r>
          </a:p>
          <a:p>
            <a:pPr marL="0" indent="0">
              <a:buNone/>
            </a:pPr>
            <a:endParaRPr lang="ru-RU" dirty="0" smtClean="0">
              <a:solidFill>
                <a:srgbClr val="007AD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dirty="0">
              <a:solidFill>
                <a:srgbClr val="007AD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dirty="0" smtClean="0">
              <a:solidFill>
                <a:srgbClr val="007AD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7AD0"/>
                </a:solidFill>
                <a:latin typeface="Arial" panose="020B0604020202020204" pitchFamily="34" charset="0"/>
              </a:rPr>
              <a:t> </a:t>
            </a:r>
            <a:endParaRPr lang="ru-RU" dirty="0">
              <a:solidFill>
                <a:srgbClr val="007AD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solidFill>
                  <a:srgbClr val="007AD0"/>
                </a:solidFill>
                <a:latin typeface="Arial" panose="020B0604020202020204" pitchFamily="34" charset="0"/>
              </a:rPr>
              <a:t>                                                                </a:t>
            </a:r>
            <a:r>
              <a:rPr lang="ru-RU" dirty="0" smtClean="0">
                <a:solidFill>
                  <a:srgbClr val="007AD0"/>
                </a:solidFill>
                <a:latin typeface="Arial" panose="020B0604020202020204" pitchFamily="34" charset="0"/>
              </a:rPr>
              <a:t>«      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7AD0"/>
                </a:solidFill>
                <a:latin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7AD0"/>
                </a:solidFill>
                <a:latin typeface="Arial" panose="020B0604020202020204" pitchFamily="34" charset="0"/>
              </a:rPr>
              <a:t>                         Занятия по программе  дополнительного образования «Робототехника»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0966" y="1014624"/>
            <a:ext cx="2008485" cy="200848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7221" y="4019703"/>
            <a:ext cx="2390067" cy="239006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130" y="1014624"/>
            <a:ext cx="1891119" cy="189111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0236" y="1014624"/>
            <a:ext cx="1881020" cy="188102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95973" y="1014624"/>
            <a:ext cx="2035517" cy="203551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0966" y="4019703"/>
            <a:ext cx="2476983" cy="2476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74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0632" y="79255"/>
            <a:ext cx="11951368" cy="65572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solidFill>
                  <a:srgbClr val="007AD0"/>
                </a:solidFill>
                <a:latin typeface="Arial" panose="020B0604020202020204" pitchFamily="34" charset="0"/>
              </a:rPr>
              <a:t>Центр «Точка роста» работал в каникулярный период: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007AD0"/>
                </a:solidFill>
                <a:latin typeface="Arial" panose="020B0604020202020204" pitchFamily="34" charset="0"/>
              </a:rPr>
              <a:t>30.10.24, творческая </a:t>
            </a:r>
            <a:r>
              <a:rPr lang="ru-RU" sz="2400" dirty="0" smtClean="0">
                <a:solidFill>
                  <a:srgbClr val="007AD0"/>
                </a:solidFill>
                <a:latin typeface="Arial" panose="020B0604020202020204" pitchFamily="34" charset="0"/>
              </a:rPr>
              <a:t>мастерская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007AD0"/>
                </a:solidFill>
                <a:latin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007AD0"/>
                </a:solidFill>
                <a:latin typeface="Arial" panose="020B0604020202020204" pitchFamily="34" charset="0"/>
              </a:rPr>
              <a:t>«Горизонты поиска и достижений</a:t>
            </a:r>
            <a:r>
              <a:rPr lang="ru-RU" sz="2400" dirty="0" smtClean="0">
                <a:solidFill>
                  <a:srgbClr val="007AD0"/>
                </a:solidFill>
                <a:latin typeface="Arial" panose="020B0604020202020204" pitchFamily="34" charset="0"/>
              </a:rPr>
              <a:t>»</a:t>
            </a:r>
          </a:p>
          <a:p>
            <a:pPr marL="0" indent="0">
              <a:buNone/>
            </a:pPr>
            <a:endParaRPr lang="ru-RU" sz="2400" dirty="0" smtClean="0">
              <a:solidFill>
                <a:srgbClr val="007AD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rgbClr val="007AD0"/>
                </a:solidFill>
                <a:latin typeface="Arial" panose="020B0604020202020204" pitchFamily="34" charset="0"/>
              </a:rPr>
              <a:t>28.03.25</a:t>
            </a:r>
            <a:r>
              <a:rPr lang="ru-RU" sz="2400" dirty="0">
                <a:solidFill>
                  <a:srgbClr val="007AD0"/>
                </a:solidFill>
                <a:latin typeface="Arial" panose="020B0604020202020204" pitchFamily="34" charset="0"/>
              </a:rPr>
              <a:t>, защита </a:t>
            </a:r>
            <a:r>
              <a:rPr lang="ru-RU" sz="2400" dirty="0" smtClean="0">
                <a:solidFill>
                  <a:srgbClr val="007AD0"/>
                </a:solidFill>
                <a:latin typeface="Arial" panose="020B0604020202020204" pitchFamily="34" charset="0"/>
              </a:rPr>
              <a:t>проектов</a:t>
            </a:r>
          </a:p>
          <a:p>
            <a:pPr marL="0" indent="0">
              <a:buNone/>
            </a:pPr>
            <a:endParaRPr lang="ru-RU" sz="2400" dirty="0" smtClean="0">
              <a:solidFill>
                <a:srgbClr val="007AD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rgbClr val="007AD0"/>
                </a:solidFill>
                <a:latin typeface="Arial" panose="020B0604020202020204" pitchFamily="34" charset="0"/>
              </a:rPr>
              <a:t>4.06.25, </a:t>
            </a:r>
            <a:r>
              <a:rPr lang="ru-RU" sz="2400" dirty="0" err="1" smtClean="0">
                <a:solidFill>
                  <a:srgbClr val="007AD0"/>
                </a:solidFill>
                <a:latin typeface="Arial" panose="020B0604020202020204" pitchFamily="34" charset="0"/>
              </a:rPr>
              <a:t>квест</a:t>
            </a:r>
            <a:r>
              <a:rPr lang="ru-RU" sz="2400" dirty="0" smtClean="0">
                <a:solidFill>
                  <a:srgbClr val="007AD0"/>
                </a:solidFill>
                <a:latin typeface="Arial" panose="020B0604020202020204" pitchFamily="34" charset="0"/>
              </a:rPr>
              <a:t>-игра «</a:t>
            </a:r>
            <a:r>
              <a:rPr lang="ru-RU" sz="2400" dirty="0">
                <a:solidFill>
                  <a:srgbClr val="007AD0"/>
                </a:solidFill>
                <a:latin typeface="Arial" panose="020B0604020202020204" pitchFamily="34" charset="0"/>
              </a:rPr>
              <a:t>Путешествие по страницам </a:t>
            </a:r>
            <a:endParaRPr lang="ru-RU" sz="2400" dirty="0" smtClean="0">
              <a:solidFill>
                <a:srgbClr val="007AD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rgbClr val="007AD0"/>
                </a:solidFill>
                <a:latin typeface="Arial" panose="020B0604020202020204" pitchFamily="34" charset="0"/>
              </a:rPr>
              <a:t>красной </a:t>
            </a:r>
            <a:r>
              <a:rPr lang="ru-RU" sz="2400" dirty="0">
                <a:solidFill>
                  <a:srgbClr val="007AD0"/>
                </a:solidFill>
                <a:latin typeface="Arial" panose="020B0604020202020204" pitchFamily="34" charset="0"/>
              </a:rPr>
              <a:t>книги» Свердловской </a:t>
            </a:r>
            <a:r>
              <a:rPr lang="ru-RU" sz="2400" dirty="0" smtClean="0">
                <a:solidFill>
                  <a:srgbClr val="007AD0"/>
                </a:solidFill>
                <a:latin typeface="Arial" panose="020B0604020202020204" pitchFamily="34" charset="0"/>
              </a:rPr>
              <a:t>области</a:t>
            </a:r>
          </a:p>
          <a:p>
            <a:pPr marL="0" indent="0">
              <a:buNone/>
            </a:pPr>
            <a:endParaRPr lang="ru-RU" sz="2400" dirty="0">
              <a:solidFill>
                <a:srgbClr val="007AD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rgbClr val="007AD0"/>
                </a:solidFill>
                <a:latin typeface="Arial" panose="020B0604020202020204" pitchFamily="34" charset="0"/>
              </a:rPr>
              <a:t>6.06.25</a:t>
            </a:r>
            <a:r>
              <a:rPr lang="ru-RU" sz="2400" dirty="0">
                <a:solidFill>
                  <a:srgbClr val="007AD0"/>
                </a:solidFill>
                <a:latin typeface="Arial" panose="020B0604020202020204" pitchFamily="34" charset="0"/>
              </a:rPr>
              <a:t>, 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школьный чемпионат по робототехнике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и конструированию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0070C0"/>
                </a:solidFill>
              </a:rPr>
              <a:t>8</a:t>
            </a:r>
            <a:r>
              <a:rPr lang="ru-RU" sz="2400" dirty="0" smtClean="0">
                <a:solidFill>
                  <a:srgbClr val="0070C0"/>
                </a:solidFill>
              </a:rPr>
              <a:t>.06.25</a:t>
            </a:r>
            <a:r>
              <a:rPr lang="ru-RU" sz="2400" dirty="0" smtClean="0">
                <a:solidFill>
                  <a:srgbClr val="0070C0"/>
                </a:solidFill>
              </a:rPr>
              <a:t>, интеллектуальная </a:t>
            </a:r>
            <a:r>
              <a:rPr lang="ru-RU" sz="2400" dirty="0" smtClean="0">
                <a:solidFill>
                  <a:srgbClr val="0070C0"/>
                </a:solidFill>
              </a:rPr>
              <a:t>игра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>
                <a:solidFill>
                  <a:srgbClr val="0070C0"/>
                </a:solidFill>
              </a:rPr>
              <a:t>«Удивительная химия» </a:t>
            </a:r>
          </a:p>
          <a:p>
            <a:pPr marL="0" indent="0">
              <a:buNone/>
            </a:pPr>
            <a:endParaRPr lang="ru-RU" sz="2400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dirty="0">
              <a:solidFill>
                <a:srgbClr val="007AD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dirty="0" smtClean="0">
              <a:solidFill>
                <a:srgbClr val="007AD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dirty="0">
              <a:solidFill>
                <a:srgbClr val="007AD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dirty="0" smtClean="0">
              <a:solidFill>
                <a:srgbClr val="007AD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dirty="0">
              <a:solidFill>
                <a:srgbClr val="007AD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809384">
            <a:off x="7726867" y="3053800"/>
            <a:ext cx="1911358" cy="1323089"/>
          </a:xfrm>
          <a:prstGeom prst="rect">
            <a:avLst/>
          </a:prstGeom>
          <a:scene3d>
            <a:camera prst="orthographicFront">
              <a:rot lat="0" lon="0" rev="16800000"/>
            </a:camera>
            <a:lightRig rig="threePt" dir="t"/>
          </a:scene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4946" y="660218"/>
            <a:ext cx="2193145" cy="21931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6130" y="792811"/>
            <a:ext cx="2322287" cy="232228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63868" y="3611428"/>
            <a:ext cx="1931797" cy="193179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7204322" y="5066114"/>
            <a:ext cx="1532084" cy="169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3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92505"/>
            <a:ext cx="12191999" cy="65691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solidFill>
                  <a:srgbClr val="007AD0"/>
                </a:solidFill>
                <a:latin typeface="Arial" panose="020B0604020202020204" pitchFamily="34" charset="0"/>
              </a:rPr>
              <a:t>  Взаимодействие </a:t>
            </a:r>
            <a:r>
              <a:rPr lang="ru-RU" sz="3200" dirty="0">
                <a:solidFill>
                  <a:srgbClr val="007AD0"/>
                </a:solidFill>
                <a:latin typeface="Arial" panose="020B0604020202020204" pitchFamily="34" charset="0"/>
              </a:rPr>
              <a:t>с образовательными </a:t>
            </a:r>
            <a:r>
              <a:rPr lang="ru-RU" sz="3200" dirty="0" smtClean="0">
                <a:solidFill>
                  <a:srgbClr val="007AD0"/>
                </a:solidFill>
                <a:latin typeface="Arial" panose="020B0604020202020204" pitchFamily="34" charset="0"/>
              </a:rPr>
              <a:t>организациями</a:t>
            </a:r>
          </a:p>
          <a:p>
            <a:pPr marL="0" indent="0">
              <a:buNone/>
            </a:pPr>
            <a:r>
              <a:rPr lang="ru-RU" dirty="0">
                <a:solidFill>
                  <a:srgbClr val="007AD0"/>
                </a:solidFill>
                <a:latin typeface="Arial" panose="020B0604020202020204" pitchFamily="34" charset="0"/>
              </a:rPr>
              <a:t>27.09.24, мастер-класс «Применение современного оборудования центра </a:t>
            </a:r>
            <a:endParaRPr lang="ru-RU" dirty="0" smtClean="0">
              <a:solidFill>
                <a:srgbClr val="007AD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7AD0"/>
                </a:solidFill>
                <a:latin typeface="Arial" panose="020B0604020202020204" pitchFamily="34" charset="0"/>
              </a:rPr>
              <a:t>«</a:t>
            </a:r>
            <a:r>
              <a:rPr lang="ru-RU" dirty="0">
                <a:solidFill>
                  <a:srgbClr val="007AD0"/>
                </a:solidFill>
                <a:latin typeface="Arial" panose="020B0604020202020204" pitchFamily="34" charset="0"/>
              </a:rPr>
              <a:t>Точка </a:t>
            </a:r>
            <a:r>
              <a:rPr lang="ru-RU" dirty="0" smtClean="0">
                <a:solidFill>
                  <a:srgbClr val="007AD0"/>
                </a:solidFill>
                <a:latin typeface="Arial" panose="020B0604020202020204" pitchFamily="34" charset="0"/>
              </a:rPr>
              <a:t>роста» на </a:t>
            </a:r>
            <a:r>
              <a:rPr lang="ru-RU" dirty="0">
                <a:solidFill>
                  <a:srgbClr val="007AD0"/>
                </a:solidFill>
                <a:latin typeface="Arial" panose="020B0604020202020204" pitchFamily="34" charset="0"/>
              </a:rPr>
              <a:t>уроках химии, биологии, технологии</a:t>
            </a:r>
            <a:r>
              <a:rPr lang="ru-RU" dirty="0" smtClean="0">
                <a:solidFill>
                  <a:srgbClr val="007AD0"/>
                </a:solidFill>
                <a:latin typeface="Arial" panose="020B0604020202020204" pitchFamily="34" charset="0"/>
              </a:rPr>
              <a:t>»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7AD0"/>
                </a:solidFill>
                <a:latin typeface="Arial" panose="020B0604020202020204" pitchFamily="34" charset="0"/>
              </a:rPr>
              <a:t>10.10.24</a:t>
            </a:r>
            <a:r>
              <a:rPr lang="ru-RU" dirty="0">
                <a:solidFill>
                  <a:srgbClr val="007AD0"/>
                </a:solidFill>
                <a:latin typeface="Arial" panose="020B0604020202020204" pitchFamily="34" charset="0"/>
              </a:rPr>
              <a:t>, мастер-класс «Применение современного оборудования центра </a:t>
            </a:r>
            <a:endParaRPr lang="ru-RU" dirty="0" smtClean="0">
              <a:solidFill>
                <a:srgbClr val="007AD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7AD0"/>
                </a:solidFill>
                <a:latin typeface="Arial" panose="020B0604020202020204" pitchFamily="34" charset="0"/>
              </a:rPr>
              <a:t>«</a:t>
            </a:r>
            <a:r>
              <a:rPr lang="ru-RU" dirty="0">
                <a:solidFill>
                  <a:srgbClr val="007AD0"/>
                </a:solidFill>
                <a:latin typeface="Arial" panose="020B0604020202020204" pitchFamily="34" charset="0"/>
              </a:rPr>
              <a:t>Точка роста» в исследовательской деятельности школьников</a:t>
            </a:r>
            <a:r>
              <a:rPr lang="ru-RU" dirty="0" smtClean="0">
                <a:solidFill>
                  <a:srgbClr val="007AD0"/>
                </a:solidFill>
                <a:latin typeface="Arial" panose="020B0604020202020204" pitchFamily="34" charset="0"/>
              </a:rPr>
              <a:t>»</a:t>
            </a:r>
          </a:p>
          <a:p>
            <a:pPr marL="0" indent="0">
              <a:buNone/>
            </a:pPr>
            <a:r>
              <a:rPr lang="ru-RU" dirty="0">
                <a:solidFill>
                  <a:srgbClr val="007AD0"/>
                </a:solidFill>
                <a:latin typeface="Arial" panose="020B0604020202020204" pitchFamily="34" charset="0"/>
              </a:rPr>
              <a:t>18.12.24, семинар-практикум по </a:t>
            </a:r>
            <a:r>
              <a:rPr lang="ru-RU" dirty="0" smtClean="0">
                <a:solidFill>
                  <a:srgbClr val="007AD0"/>
                </a:solidFill>
                <a:latin typeface="Arial" panose="020B0604020202020204" pitchFamily="34" charset="0"/>
              </a:rPr>
              <a:t>робототехнике</a:t>
            </a:r>
          </a:p>
          <a:p>
            <a:pPr marL="0" indent="0">
              <a:buNone/>
            </a:pPr>
            <a:r>
              <a:rPr lang="ru-RU" dirty="0">
                <a:solidFill>
                  <a:srgbClr val="007AD0"/>
                </a:solidFill>
                <a:latin typeface="Arial" panose="020B0604020202020204" pitchFamily="34" charset="0"/>
              </a:rPr>
              <a:t>20.12.24, </a:t>
            </a:r>
            <a:r>
              <a:rPr lang="ru-RU" dirty="0" smtClean="0">
                <a:solidFill>
                  <a:srgbClr val="007AD0"/>
                </a:solidFill>
                <a:latin typeface="Arial" panose="020B0604020202020204" pitchFamily="34" charset="0"/>
              </a:rPr>
              <a:t>межрегиональный конкурс эффективных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7AD0"/>
                </a:solidFill>
                <a:latin typeface="Arial" panose="020B0604020202020204" pitchFamily="34" charset="0"/>
              </a:rPr>
              <a:t>образовательных практик </a:t>
            </a:r>
            <a:r>
              <a:rPr lang="ru-RU" dirty="0">
                <a:solidFill>
                  <a:srgbClr val="007AD0"/>
                </a:solidFill>
                <a:latin typeface="Arial" panose="020B0604020202020204" pitchFamily="34" charset="0"/>
              </a:rPr>
              <a:t>среди </a:t>
            </a:r>
            <a:r>
              <a:rPr lang="ru-RU" dirty="0" smtClean="0">
                <a:solidFill>
                  <a:srgbClr val="007AD0"/>
                </a:solidFill>
                <a:latin typeface="Arial" panose="020B0604020202020204" pitchFamily="34" charset="0"/>
              </a:rPr>
              <a:t>педагогов </a:t>
            </a:r>
          </a:p>
          <a:p>
            <a:pPr marL="0" indent="0">
              <a:buNone/>
            </a:pPr>
            <a:r>
              <a:rPr lang="ru-RU" dirty="0">
                <a:solidFill>
                  <a:srgbClr val="007AD0"/>
                </a:solidFill>
                <a:latin typeface="Arial" panose="020B0604020202020204" pitchFamily="34" charset="0"/>
              </a:rPr>
              <a:t>20.01.25, круглый стол «Опыт работы и перспективы развития центра «Точка роста</a:t>
            </a:r>
            <a:r>
              <a:rPr lang="ru-RU" dirty="0" smtClean="0">
                <a:solidFill>
                  <a:srgbClr val="007AD0"/>
                </a:solidFill>
                <a:latin typeface="Arial" panose="020B0604020202020204" pitchFamily="34" charset="0"/>
              </a:rPr>
              <a:t>»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7AD0"/>
                </a:solidFill>
                <a:latin typeface="Arial" panose="020B0604020202020204" pitchFamily="34" charset="0"/>
              </a:rPr>
              <a:t>08.02.25</a:t>
            </a:r>
            <a:r>
              <a:rPr lang="ru-RU" dirty="0">
                <a:solidFill>
                  <a:srgbClr val="007AD0"/>
                </a:solidFill>
                <a:latin typeface="Arial" panose="020B0604020202020204" pitchFamily="34" charset="0"/>
              </a:rPr>
              <a:t>, химическая онлайн-викторина, посвященная Д.И. Менделееву (08.02.1834г</a:t>
            </a:r>
            <a:r>
              <a:rPr lang="ru-RU" dirty="0" smtClean="0">
                <a:solidFill>
                  <a:srgbClr val="007AD0"/>
                </a:solidFill>
                <a:latin typeface="Arial" panose="020B0604020202020204" pitchFamily="34" charset="0"/>
              </a:rPr>
              <a:t>.)</a:t>
            </a:r>
          </a:p>
          <a:p>
            <a:pPr marL="0" indent="0">
              <a:buNone/>
            </a:pPr>
            <a:r>
              <a:rPr lang="ru-RU" dirty="0">
                <a:solidFill>
                  <a:srgbClr val="0070C0"/>
                </a:solidFill>
              </a:rPr>
              <a:t>12.03.2025, онлайн-олимпиада по биологии среди школ МБОУ ЦО «Наследие</a:t>
            </a:r>
            <a:r>
              <a:rPr lang="ru-RU" dirty="0" smtClean="0">
                <a:solidFill>
                  <a:srgbClr val="0070C0"/>
                </a:solidFill>
              </a:rPr>
              <a:t>»</a:t>
            </a:r>
          </a:p>
          <a:p>
            <a:pPr marL="0" indent="0">
              <a:buNone/>
            </a:pPr>
            <a:r>
              <a:rPr lang="ru-RU" dirty="0">
                <a:solidFill>
                  <a:srgbClr val="0070C0"/>
                </a:solidFill>
              </a:rPr>
              <a:t>30.04.25, научная </a:t>
            </a:r>
            <a:r>
              <a:rPr lang="ru-RU" dirty="0" smtClean="0">
                <a:solidFill>
                  <a:srgbClr val="0070C0"/>
                </a:solidFill>
              </a:rPr>
              <a:t>конференция</a:t>
            </a:r>
          </a:p>
          <a:p>
            <a:pPr marL="0" indent="0">
              <a:buNone/>
            </a:pPr>
            <a:r>
              <a:rPr lang="ru-RU" dirty="0">
                <a:solidFill>
                  <a:srgbClr val="0070C0"/>
                </a:solidFill>
              </a:rPr>
              <a:t>19-21.05.25, проведение мастер-класса по применению цифровой </a:t>
            </a:r>
            <a:endParaRPr lang="ru-RU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</a:rPr>
              <a:t>лаборатории центра </a:t>
            </a:r>
            <a:r>
              <a:rPr lang="ru-RU" dirty="0">
                <a:solidFill>
                  <a:srgbClr val="0070C0"/>
                </a:solidFill>
              </a:rPr>
              <a:t>«Точка роста» во внеурочной </a:t>
            </a:r>
            <a:r>
              <a:rPr lang="ru-RU" dirty="0" smtClean="0">
                <a:solidFill>
                  <a:srgbClr val="0070C0"/>
                </a:solidFill>
              </a:rPr>
              <a:t>деятельности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>
                <a:solidFill>
                  <a:srgbClr val="0070C0"/>
                </a:solidFill>
              </a:rPr>
              <a:t>школ МБОУ ЦО «Наследие</a:t>
            </a:r>
            <a:r>
              <a:rPr lang="ru-RU" dirty="0" smtClean="0">
                <a:solidFill>
                  <a:srgbClr val="0070C0"/>
                </a:solidFill>
              </a:rPr>
              <a:t>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0754" y="757100"/>
            <a:ext cx="1649746" cy="16497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6663" y="1016695"/>
            <a:ext cx="1390151" cy="139015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2473" y="2081379"/>
            <a:ext cx="1517060" cy="151706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85311" y="2572128"/>
            <a:ext cx="1998790" cy="153851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41207" y="4387574"/>
            <a:ext cx="1185919" cy="118591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42270" y="2502953"/>
            <a:ext cx="1011473" cy="101147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9946" y="3679707"/>
            <a:ext cx="1415732" cy="166154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55259" y="4883436"/>
            <a:ext cx="1676427" cy="167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154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003" y="249382"/>
            <a:ext cx="11839698" cy="64126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007AD0"/>
                </a:solidFill>
                <a:latin typeface="Arial" panose="020B0604020202020204" pitchFamily="34" charset="0"/>
              </a:rPr>
              <a:t>                       </a:t>
            </a:r>
            <a:r>
              <a:rPr lang="ru-RU" sz="2800" dirty="0" smtClean="0">
                <a:solidFill>
                  <a:srgbClr val="007AD0"/>
                </a:solidFill>
                <a:latin typeface="Arial" panose="020B0604020202020204" pitchFamily="34" charset="0"/>
              </a:rPr>
              <a:t>Мероприятия центра «Точка роста»</a:t>
            </a:r>
          </a:p>
          <a:p>
            <a:pPr marL="0" indent="0">
              <a:buNone/>
            </a:pPr>
            <a:endParaRPr lang="ru-RU" sz="2800" dirty="0" smtClean="0">
              <a:solidFill>
                <a:srgbClr val="007AD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dirty="0">
                <a:solidFill>
                  <a:srgbClr val="007AD0"/>
                </a:solidFill>
                <a:latin typeface="Arial" panose="020B0604020202020204" pitchFamily="34" charset="0"/>
              </a:rPr>
              <a:t>07.10.24, мероприятие: «</a:t>
            </a: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Я – </a:t>
            </a:r>
            <a:r>
              <a:rPr lang="ru-RU" sz="2000" dirty="0" err="1" smtClean="0">
                <a:solidFill>
                  <a:srgbClr val="007AD0"/>
                </a:solidFill>
                <a:latin typeface="Arial" panose="020B0604020202020204" pitchFamily="34" charset="0"/>
              </a:rPr>
              <a:t>цитолог</a:t>
            </a: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»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7AD0"/>
                </a:solidFill>
                <a:latin typeface="Arial" panose="020B0604020202020204" pitchFamily="34" charset="0"/>
              </a:rPr>
              <a:t>24.10.24, своя игра: «Ну-ка, </a:t>
            </a:r>
            <a:r>
              <a:rPr lang="ru-RU" sz="2000" dirty="0" err="1">
                <a:solidFill>
                  <a:srgbClr val="007AD0"/>
                </a:solidFill>
                <a:latin typeface="Arial" panose="020B0604020202020204" pitchFamily="34" charset="0"/>
              </a:rPr>
              <a:t>похимичим</a:t>
            </a:r>
            <a:r>
              <a:rPr lang="ru-RU" sz="2000" dirty="0">
                <a:solidFill>
                  <a:srgbClr val="007AD0"/>
                </a:solidFill>
                <a:latin typeface="Arial" panose="020B0604020202020204" pitchFamily="34" charset="0"/>
              </a:rPr>
              <a:t>!» </a:t>
            </a:r>
            <a:endParaRPr lang="ru-RU" sz="2000" dirty="0" smtClean="0">
              <a:solidFill>
                <a:srgbClr val="007AD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ко </a:t>
            </a:r>
            <a:r>
              <a:rPr lang="ru-RU" sz="2000" dirty="0">
                <a:solidFill>
                  <a:srgbClr val="007AD0"/>
                </a:solidFill>
                <a:latin typeface="Arial" panose="020B0604020202020204" pitchFamily="34" charset="0"/>
              </a:rPr>
              <a:t>дню открытия первой </a:t>
            </a: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химической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лаборатории </a:t>
            </a:r>
            <a:r>
              <a:rPr lang="ru-RU" sz="2000" dirty="0">
                <a:solidFill>
                  <a:srgbClr val="007AD0"/>
                </a:solidFill>
                <a:latin typeface="Arial" panose="020B0604020202020204" pitchFamily="34" charset="0"/>
              </a:rPr>
              <a:t>в России (23.10.1748г</a:t>
            </a: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.)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14.11.24</a:t>
            </a:r>
            <a:r>
              <a:rPr lang="ru-RU" sz="2000" dirty="0">
                <a:solidFill>
                  <a:srgbClr val="007AD0"/>
                </a:solidFill>
                <a:latin typeface="Arial" panose="020B0604020202020204" pitchFamily="34" charset="0"/>
              </a:rPr>
              <a:t>, онлайн олимпиада по </a:t>
            </a: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химии 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на образовательном </a:t>
            </a:r>
            <a:r>
              <a:rPr lang="ru-RU" sz="2000" dirty="0">
                <a:solidFill>
                  <a:srgbClr val="007AD0"/>
                </a:solidFill>
                <a:latin typeface="Arial" panose="020B0604020202020204" pitchFamily="34" charset="0"/>
              </a:rPr>
              <a:t>ресурсе </a:t>
            </a: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«</a:t>
            </a:r>
            <a:r>
              <a:rPr lang="ru-RU" sz="2000" dirty="0" err="1">
                <a:solidFill>
                  <a:srgbClr val="007AD0"/>
                </a:solidFill>
                <a:latin typeface="Arial" panose="020B0604020202020204" pitchFamily="34" charset="0"/>
              </a:rPr>
              <a:t>ЯКласс</a:t>
            </a: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»,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посвященная Всемирному дню науки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18.11.24</a:t>
            </a:r>
            <a:r>
              <a:rPr lang="ru-RU" sz="2000" dirty="0">
                <a:solidFill>
                  <a:srgbClr val="007AD0"/>
                </a:solidFill>
                <a:latin typeface="Arial" panose="020B0604020202020204" pitchFamily="34" charset="0"/>
              </a:rPr>
              <a:t>, ко Дню матери «Цветы из </a:t>
            </a:r>
            <a:r>
              <a:rPr lang="ru-RU" sz="2000" dirty="0" err="1">
                <a:solidFill>
                  <a:srgbClr val="007AD0"/>
                </a:solidFill>
                <a:latin typeface="Arial" panose="020B0604020202020204" pitchFamily="34" charset="0"/>
              </a:rPr>
              <a:t>лего</a:t>
            </a: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».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7AD0"/>
                </a:solidFill>
                <a:latin typeface="Arial" panose="020B0604020202020204" pitchFamily="34" charset="0"/>
              </a:rPr>
              <a:t>27.11.24, онлайн олимпиада по </a:t>
            </a: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биологии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7AD0"/>
                </a:solidFill>
                <a:latin typeface="Arial" panose="020B0604020202020204" pitchFamily="34" charset="0"/>
              </a:rPr>
              <a:t>02.12.24, мастерская деда </a:t>
            </a: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Мороза</a:t>
            </a:r>
            <a:endParaRPr lang="ru-RU" sz="2000" dirty="0">
              <a:solidFill>
                <a:srgbClr val="007AD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dirty="0">
                <a:solidFill>
                  <a:srgbClr val="007AD0"/>
                </a:solidFill>
                <a:latin typeface="Arial" panose="020B0604020202020204" pitchFamily="34" charset="0"/>
              </a:rPr>
              <a:t>12.12.24, интеллектуальная игра «Мир химии»</a:t>
            </a:r>
            <a:endParaRPr lang="ru-RU" sz="2000" dirty="0" smtClean="0">
              <a:solidFill>
                <a:srgbClr val="007AD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dirty="0">
                <a:solidFill>
                  <a:srgbClr val="007AD0"/>
                </a:solidFill>
                <a:latin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                                                                         </a:t>
            </a:r>
          </a:p>
          <a:p>
            <a:pPr marL="0" indent="0">
              <a:buNone/>
            </a:pPr>
            <a:endParaRPr lang="ru-RU" sz="2000" dirty="0" smtClean="0">
              <a:solidFill>
                <a:srgbClr val="007AD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4625" y="886370"/>
            <a:ext cx="1580881" cy="15808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9612" y="689349"/>
            <a:ext cx="2348063" cy="234806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7025" y="118754"/>
            <a:ext cx="2515411" cy="251541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1346" y="2542813"/>
            <a:ext cx="1706991" cy="170699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60343" y="3131395"/>
            <a:ext cx="1928887" cy="185980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53419" y="4442520"/>
            <a:ext cx="1378290" cy="113446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58337" y="5168613"/>
            <a:ext cx="2441234" cy="153152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7162" y="2991257"/>
            <a:ext cx="2427194" cy="320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26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6802" y="12744"/>
            <a:ext cx="6352583" cy="74987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6669" y="749873"/>
            <a:ext cx="81609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7AD0"/>
                </a:solidFill>
                <a:latin typeface="Arial" panose="020B0604020202020204" pitchFamily="34" charset="0"/>
              </a:rPr>
              <a:t>16.12.24, лаборатория добрых дел «Я поделюсь своим умением»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26670" y="1360162"/>
            <a:ext cx="433639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7AD0"/>
                </a:solidFill>
                <a:latin typeface="Arial" panose="020B0604020202020204" pitchFamily="34" charset="0"/>
              </a:rPr>
              <a:t>23.12.24, интеллектуальная </a:t>
            </a:r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игра</a:t>
            </a:r>
          </a:p>
          <a:p>
            <a:r>
              <a:rPr lang="ru-RU" sz="2000" dirty="0" smtClean="0">
                <a:solidFill>
                  <a:srgbClr val="007AD0"/>
                </a:solidFill>
                <a:latin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007AD0"/>
                </a:solidFill>
                <a:latin typeface="Arial" panose="020B0604020202020204" pitchFamily="34" charset="0"/>
              </a:rPr>
              <a:t>«Мир физики»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8406" y="377371"/>
            <a:ext cx="3096353" cy="309635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5414" y="1324501"/>
            <a:ext cx="2596824" cy="2596824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75674" y="2224846"/>
            <a:ext cx="336863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13.01.25-17.01.25, предметная неделя информационно-технологической направленности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637" y="4050278"/>
            <a:ext cx="2361128" cy="2361128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3970075" y="4097788"/>
            <a:ext cx="40911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07.02.25, День Российской науки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3416" y="4730853"/>
            <a:ext cx="2810338" cy="194436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78406" y="3666244"/>
            <a:ext cx="2875513" cy="3008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595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6255" y="926276"/>
            <a:ext cx="11934701" cy="59317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rgbClr val="007AD0"/>
                </a:solidFill>
                <a:latin typeface="Arial" panose="020B0604020202020204" pitchFamily="34" charset="0"/>
              </a:rPr>
              <a:t>09.01.25 - межрегиональное мероприятие </a:t>
            </a:r>
            <a:r>
              <a:rPr lang="ru-RU" sz="2400" dirty="0" err="1" smtClean="0">
                <a:solidFill>
                  <a:srgbClr val="007AD0"/>
                </a:solidFill>
                <a:latin typeface="Arial" panose="020B0604020202020204" pitchFamily="34" charset="0"/>
              </a:rPr>
              <a:t>Квест</a:t>
            </a:r>
            <a:r>
              <a:rPr lang="ru-RU" sz="2400" dirty="0" smtClean="0">
                <a:solidFill>
                  <a:srgbClr val="007AD0"/>
                </a:solidFill>
                <a:latin typeface="Arial" panose="020B0604020202020204" pitchFamily="34" charset="0"/>
              </a:rPr>
              <a:t>-игра </a:t>
            </a:r>
            <a:r>
              <a:rPr lang="ru-RU" sz="2400" dirty="0">
                <a:solidFill>
                  <a:srgbClr val="007AD0"/>
                </a:solidFill>
                <a:latin typeface="Arial" panose="020B0604020202020204" pitchFamily="34" charset="0"/>
              </a:rPr>
              <a:t>«На перекрестке наук» на </a:t>
            </a:r>
            <a:r>
              <a:rPr lang="ru-RU" sz="2400" dirty="0" smtClean="0">
                <a:solidFill>
                  <a:srgbClr val="007AD0"/>
                </a:solidFill>
                <a:latin typeface="Arial" panose="020B0604020202020204" pitchFamily="34" charset="0"/>
              </a:rPr>
              <a:t>платформе цифрового </a:t>
            </a:r>
            <a:r>
              <a:rPr lang="ru-RU" sz="2400" dirty="0">
                <a:solidFill>
                  <a:srgbClr val="007AD0"/>
                </a:solidFill>
                <a:latin typeface="Arial" panose="020B0604020202020204" pitchFamily="34" charset="0"/>
              </a:rPr>
              <a:t>образовательного ресурса «</a:t>
            </a:r>
            <a:r>
              <a:rPr lang="ru-RU" sz="2400" dirty="0" err="1">
                <a:solidFill>
                  <a:srgbClr val="007AD0"/>
                </a:solidFill>
                <a:latin typeface="Arial" panose="020B0604020202020204" pitchFamily="34" charset="0"/>
              </a:rPr>
              <a:t>ЯКласс</a:t>
            </a:r>
            <a:r>
              <a:rPr lang="ru-RU" sz="2400" dirty="0">
                <a:solidFill>
                  <a:srgbClr val="007AD0"/>
                </a:solidFill>
                <a:latin typeface="Arial" panose="020B0604020202020204" pitchFamily="34" charset="0"/>
              </a:rPr>
              <a:t>» </a:t>
            </a:r>
            <a:r>
              <a:rPr lang="ru-RU" sz="2400" dirty="0" smtClean="0">
                <a:solidFill>
                  <a:srgbClr val="007AD0"/>
                </a:solidFill>
                <a:latin typeface="Arial" panose="020B0604020202020204" pitchFamily="34" charset="0"/>
              </a:rPr>
              <a:t>для </a:t>
            </a:r>
            <a:r>
              <a:rPr lang="ru-RU" sz="2400" dirty="0">
                <a:solidFill>
                  <a:srgbClr val="007AD0"/>
                </a:solidFill>
                <a:latin typeface="Arial" panose="020B0604020202020204" pitchFamily="34" charset="0"/>
              </a:rPr>
              <a:t>обучающихся центров образования «Точка роста</a:t>
            </a:r>
            <a:r>
              <a:rPr lang="ru-RU" sz="2400" dirty="0" smtClean="0">
                <a:solidFill>
                  <a:srgbClr val="007AD0"/>
                </a:solidFill>
                <a:latin typeface="Arial" panose="020B0604020202020204" pitchFamily="34" charset="0"/>
              </a:rPr>
              <a:t>» (</a:t>
            </a:r>
            <a:r>
              <a:rPr lang="en-US" sz="2400" dirty="0" smtClean="0">
                <a:solidFill>
                  <a:srgbClr val="007AD0"/>
                </a:solidFill>
                <a:latin typeface="Arial" panose="020B0604020202020204" pitchFamily="34" charset="0"/>
              </a:rPr>
              <a:t>I</a:t>
            </a:r>
            <a:r>
              <a:rPr lang="ru-RU" sz="2400" dirty="0" smtClean="0">
                <a:solidFill>
                  <a:srgbClr val="007AD0"/>
                </a:solidFill>
                <a:latin typeface="Arial" panose="020B0604020202020204" pitchFamily="34" charset="0"/>
              </a:rPr>
              <a:t>тур)</a:t>
            </a:r>
            <a:endParaRPr lang="ru-RU" sz="2400" dirty="0">
              <a:solidFill>
                <a:srgbClr val="007AD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rgbClr val="007AD0"/>
                </a:solidFill>
                <a:latin typeface="Arial" panose="020B0604020202020204" pitchFamily="34" charset="0"/>
              </a:rPr>
              <a:t>13-21.02.25, </a:t>
            </a:r>
            <a:r>
              <a:rPr lang="ru-RU" sz="2400" dirty="0">
                <a:solidFill>
                  <a:srgbClr val="007AD0"/>
                </a:solidFill>
                <a:latin typeface="Arial" panose="020B0604020202020204" pitchFamily="34" charset="0"/>
              </a:rPr>
              <a:t>межрегиональное </a:t>
            </a:r>
            <a:r>
              <a:rPr lang="ru-RU" sz="2400" dirty="0" smtClean="0">
                <a:solidFill>
                  <a:srgbClr val="007AD0"/>
                </a:solidFill>
                <a:latin typeface="Arial" panose="020B0604020202020204" pitchFamily="34" charset="0"/>
              </a:rPr>
              <a:t>мероприятие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007AD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7AD0"/>
                </a:solidFill>
                <a:latin typeface="Arial" panose="020B0604020202020204" pitchFamily="34" charset="0"/>
              </a:rPr>
              <a:t>Квест</a:t>
            </a:r>
            <a:r>
              <a:rPr lang="ru-RU" sz="2400" dirty="0">
                <a:solidFill>
                  <a:srgbClr val="007AD0"/>
                </a:solidFill>
                <a:latin typeface="Arial" panose="020B0604020202020204" pitchFamily="34" charset="0"/>
              </a:rPr>
              <a:t>-игра «На перекрестке наук</a:t>
            </a:r>
            <a:r>
              <a:rPr lang="ru-RU" sz="2400" dirty="0" smtClean="0">
                <a:solidFill>
                  <a:srgbClr val="007AD0"/>
                </a:solidFill>
                <a:latin typeface="Arial" panose="020B0604020202020204" pitchFamily="34" charset="0"/>
              </a:rPr>
              <a:t>»</a:t>
            </a:r>
            <a:r>
              <a:rPr lang="ru-RU" sz="2400" dirty="0">
                <a:solidFill>
                  <a:srgbClr val="007AD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smtClean="0">
                <a:solidFill>
                  <a:srgbClr val="007AD0"/>
                </a:solidFill>
                <a:latin typeface="Arial" panose="020B0604020202020204" pitchFamily="34" charset="0"/>
              </a:rPr>
              <a:t> (</a:t>
            </a:r>
            <a:r>
              <a:rPr lang="en-US" sz="2400" dirty="0" smtClean="0">
                <a:solidFill>
                  <a:srgbClr val="007AD0"/>
                </a:solidFill>
                <a:latin typeface="Arial" panose="020B0604020202020204" pitchFamily="34" charset="0"/>
              </a:rPr>
              <a:t>II</a:t>
            </a:r>
            <a:r>
              <a:rPr lang="ru-RU" sz="2400" dirty="0" smtClean="0">
                <a:solidFill>
                  <a:srgbClr val="007AD0"/>
                </a:solidFill>
                <a:latin typeface="Arial" panose="020B0604020202020204" pitchFamily="34" charset="0"/>
              </a:rPr>
              <a:t>тур)</a:t>
            </a:r>
            <a:endParaRPr lang="ru-RU" sz="2400" dirty="0">
              <a:solidFill>
                <a:srgbClr val="007AD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sz="2400" dirty="0" smtClean="0">
              <a:solidFill>
                <a:srgbClr val="007AD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sz="2400" dirty="0" smtClean="0">
              <a:solidFill>
                <a:srgbClr val="007AD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sz="2400" dirty="0">
              <a:solidFill>
                <a:srgbClr val="007AD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sz="2400" dirty="0" smtClean="0">
              <a:solidFill>
                <a:srgbClr val="007AD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sz="2400" dirty="0">
              <a:solidFill>
                <a:srgbClr val="007AD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712026" y="133082"/>
            <a:ext cx="7001989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sz="2800" dirty="0">
                <a:solidFill>
                  <a:srgbClr val="007AD0"/>
                </a:solidFill>
                <a:latin typeface="Arial" panose="020B0604020202020204" pitchFamily="34" charset="0"/>
              </a:rPr>
              <a:t>Мероприятия центра «Точка роста»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3429" y="1784762"/>
            <a:ext cx="3381829" cy="257991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147" y="3661316"/>
            <a:ext cx="3051541" cy="305154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3984" y="3352799"/>
            <a:ext cx="2509227" cy="336005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7022" y="4308296"/>
            <a:ext cx="2626292" cy="2404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64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1870</TotalTime>
  <Words>1091</Words>
  <Application>Microsoft Office PowerPoint</Application>
  <PresentationFormat>Широкоэкранный</PresentationFormat>
  <Paragraphs>188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Calibri</vt:lpstr>
      <vt:lpstr>Tahoma</vt:lpstr>
      <vt:lpstr>Times New Roman</vt:lpstr>
      <vt:lpstr>Trebuchet MS</vt:lpstr>
      <vt:lpstr>Wingdings 3</vt:lpstr>
      <vt:lpstr>Аспект</vt:lpstr>
      <vt:lpstr>Отчет-презентация о работе центра «Точка роста»   за 2024-2025 учебный год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Творческий отчет о работе центра «Точка роста»   за 2023-2024 учебный год</dc:title>
  <dc:creator>Школа Шокурово</dc:creator>
  <cp:lastModifiedBy>Школа Шокурово</cp:lastModifiedBy>
  <cp:revision>101</cp:revision>
  <dcterms:created xsi:type="dcterms:W3CDTF">2024-05-25T03:06:06Z</dcterms:created>
  <dcterms:modified xsi:type="dcterms:W3CDTF">2025-06-01T16:16:23Z</dcterms:modified>
</cp:coreProperties>
</file>