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86" r:id="rId2"/>
  </p:sldMasterIdLst>
  <p:notesMasterIdLst>
    <p:notesMasterId r:id="rId65"/>
  </p:notesMasterIdLst>
  <p:sldIdLst>
    <p:sldId id="1505" r:id="rId3"/>
    <p:sldId id="1709" r:id="rId4"/>
    <p:sldId id="1710" r:id="rId5"/>
    <p:sldId id="1736" r:id="rId6"/>
    <p:sldId id="1711" r:id="rId7"/>
    <p:sldId id="1712" r:id="rId8"/>
    <p:sldId id="1713" r:id="rId9"/>
    <p:sldId id="1714" r:id="rId10"/>
    <p:sldId id="1715" r:id="rId11"/>
    <p:sldId id="1734" r:id="rId12"/>
    <p:sldId id="1716" r:id="rId13"/>
    <p:sldId id="1744" r:id="rId14"/>
    <p:sldId id="1745" r:id="rId15"/>
    <p:sldId id="1746" r:id="rId16"/>
    <p:sldId id="1748" r:id="rId17"/>
    <p:sldId id="1749" r:id="rId18"/>
    <p:sldId id="1717" r:id="rId19"/>
    <p:sldId id="1718" r:id="rId20"/>
    <p:sldId id="1719" r:id="rId21"/>
    <p:sldId id="1513" r:id="rId22"/>
    <p:sldId id="1514" r:id="rId23"/>
    <p:sldId id="1722" r:id="rId24"/>
    <p:sldId id="1742" r:id="rId25"/>
    <p:sldId id="1743" r:id="rId26"/>
    <p:sldId id="1751" r:id="rId27"/>
    <p:sldId id="1620" r:id="rId28"/>
    <p:sldId id="1649" r:id="rId29"/>
    <p:sldId id="1724" r:id="rId30"/>
    <p:sldId id="1530" r:id="rId31"/>
    <p:sldId id="1673" r:id="rId32"/>
    <p:sldId id="1674" r:id="rId33"/>
    <p:sldId id="1675" r:id="rId34"/>
    <p:sldId id="1676" r:id="rId35"/>
    <p:sldId id="1677" r:id="rId36"/>
    <p:sldId id="1737" r:id="rId37"/>
    <p:sldId id="1553" r:id="rId38"/>
    <p:sldId id="1678" r:id="rId39"/>
    <p:sldId id="1679" r:id="rId40"/>
    <p:sldId id="1680" r:id="rId41"/>
    <p:sldId id="1681" r:id="rId42"/>
    <p:sldId id="1682" r:id="rId43"/>
    <p:sldId id="1683" r:id="rId44"/>
    <p:sldId id="1685" r:id="rId45"/>
    <p:sldId id="1688" r:id="rId46"/>
    <p:sldId id="1726" r:id="rId47"/>
    <p:sldId id="1739" r:id="rId48"/>
    <p:sldId id="1617" r:id="rId49"/>
    <p:sldId id="1727" r:id="rId50"/>
    <p:sldId id="1752" r:id="rId51"/>
    <p:sldId id="1662" r:id="rId52"/>
    <p:sldId id="1663" r:id="rId53"/>
    <p:sldId id="1665" r:id="rId54"/>
    <p:sldId id="1666" r:id="rId55"/>
    <p:sldId id="1667" r:id="rId56"/>
    <p:sldId id="1668" r:id="rId57"/>
    <p:sldId id="1605" r:id="rId58"/>
    <p:sldId id="1728" r:id="rId59"/>
    <p:sldId id="1729" r:id="rId60"/>
    <p:sldId id="1750" r:id="rId61"/>
    <p:sldId id="1731" r:id="rId62"/>
    <p:sldId id="1732" r:id="rId63"/>
    <p:sldId id="1733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7C5989"/>
    <a:srgbClr val="274E75"/>
    <a:srgbClr val="384E64"/>
    <a:srgbClr val="A8EEFE"/>
    <a:srgbClr val="96EAFE"/>
    <a:srgbClr val="4D6B89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4" autoAdjust="0"/>
  </p:normalViewPr>
  <p:slideViewPr>
    <p:cSldViewPr>
      <p:cViewPr varScale="1">
        <p:scale>
          <a:sx n="41" d="100"/>
          <a:sy n="41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D9A6C-17CE-4B30-867B-1C93BF9F9C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FC5B7-213E-4A9A-A2C9-21DD476B185C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ФГ- синтез знаний, навыков, мотивации и опыта</a:t>
          </a:r>
        </a:p>
      </dgm:t>
    </dgm:pt>
    <dgm:pt modelId="{995A4548-7AFF-45E5-A710-6B853327C1E5}" type="parTrans" cxnId="{9F0B066D-9C04-44C1-BABC-1A153EA12B5B}">
      <dgm:prSet/>
      <dgm:spPr/>
      <dgm:t>
        <a:bodyPr/>
        <a:lstStyle/>
        <a:p>
          <a:endParaRPr lang="ru-RU"/>
        </a:p>
      </dgm:t>
    </dgm:pt>
    <dgm:pt modelId="{247308C0-C109-4F69-9281-95BF11767027}" type="sibTrans" cxnId="{9F0B066D-9C04-44C1-BABC-1A153EA12B5B}">
      <dgm:prSet/>
      <dgm:spPr/>
      <dgm:t>
        <a:bodyPr/>
        <a:lstStyle/>
        <a:p>
          <a:endParaRPr lang="ru-RU"/>
        </a:p>
      </dgm:t>
    </dgm:pt>
    <dgm:pt modelId="{4F3CA190-DB86-4751-888B-E708F91C078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Личностное развитие 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(результат «</a:t>
          </a:r>
          <a:r>
            <a:rPr lang="ru-RU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смыслообразование</a:t>
          </a:r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gm:t>
    </dgm:pt>
    <dgm:pt modelId="{87D06304-10B9-47DB-86EE-B490D20E5773}" type="parTrans" cxnId="{C4AB3A21-EE22-4F0D-B3C9-7B4AE607B31E}">
      <dgm:prSet/>
      <dgm:spPr/>
      <dgm:t>
        <a:bodyPr/>
        <a:lstStyle/>
        <a:p>
          <a:endParaRPr lang="ru-RU"/>
        </a:p>
      </dgm:t>
    </dgm:pt>
    <dgm:pt modelId="{AA69E841-629B-4029-BD64-6389CBA19093}" type="sibTrans" cxnId="{C4AB3A21-EE22-4F0D-B3C9-7B4AE607B31E}">
      <dgm:prSet/>
      <dgm:spPr/>
      <dgm:t>
        <a:bodyPr/>
        <a:lstStyle/>
        <a:p>
          <a:endParaRPr lang="ru-RU"/>
        </a:p>
      </dgm:t>
    </dgm:pt>
    <dgm:pt modelId="{8B9CDC6A-5415-4570-93AE-EF5B83070FD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Метапредметные результаты (УУД + межпредметные понятия) дают способы действий с предметным содержанием</a:t>
          </a:r>
        </a:p>
      </dgm:t>
    </dgm:pt>
    <dgm:pt modelId="{6838CCCF-0AE9-4C53-9C5D-962B6CF35645}" type="parTrans" cxnId="{3EAB7B1A-97E3-405A-8D37-023BD87B4A37}">
      <dgm:prSet/>
      <dgm:spPr/>
      <dgm:t>
        <a:bodyPr/>
        <a:lstStyle/>
        <a:p>
          <a:endParaRPr lang="ru-RU"/>
        </a:p>
      </dgm:t>
    </dgm:pt>
    <dgm:pt modelId="{8EA36BB0-8A66-47F4-8DA6-BF0580EDAD1B}" type="sibTrans" cxnId="{3EAB7B1A-97E3-405A-8D37-023BD87B4A37}">
      <dgm:prSet/>
      <dgm:spPr/>
      <dgm:t>
        <a:bodyPr/>
        <a:lstStyle/>
        <a:p>
          <a:endParaRPr lang="ru-RU"/>
        </a:p>
      </dgm:t>
    </dgm:pt>
    <dgm:pt modelId="{FBCFCCDD-E123-4871-BC84-0D03BC2EEF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Проектная деятельность создает условия для реализации знаний в осознанной социально востребованной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</a:p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B522C08-8A04-4176-A9A9-10B70C09D941}" type="parTrans" cxnId="{33B56FEC-AE97-4E27-818B-43FBDE6C94E2}">
      <dgm:prSet/>
      <dgm:spPr/>
      <dgm:t>
        <a:bodyPr/>
        <a:lstStyle/>
        <a:p>
          <a:endParaRPr lang="ru-RU"/>
        </a:p>
      </dgm:t>
    </dgm:pt>
    <dgm:pt modelId="{E39F1A4D-6C82-4459-8259-0C7FD247B58A}" type="sibTrans" cxnId="{33B56FEC-AE97-4E27-818B-43FBDE6C94E2}">
      <dgm:prSet/>
      <dgm:spPr/>
      <dgm:t>
        <a:bodyPr/>
        <a:lstStyle/>
        <a:p>
          <a:endParaRPr lang="ru-RU"/>
        </a:p>
      </dgm:t>
    </dgm:pt>
    <dgm:pt modelId="{FA8C14D5-EF59-4727-808F-EF50322B8B9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Предметные р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езультаты дают представление о явлениях окружающего мира; формируют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знаниево-информационный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каркас ФГ 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F8AA23-D027-442D-9CA6-7E25901B3FDA}" type="parTrans" cxnId="{C0D2E24F-911F-48A8-9248-B480820ADEA6}">
      <dgm:prSet/>
      <dgm:spPr/>
      <dgm:t>
        <a:bodyPr/>
        <a:lstStyle/>
        <a:p>
          <a:endParaRPr lang="ru-RU"/>
        </a:p>
      </dgm:t>
    </dgm:pt>
    <dgm:pt modelId="{9D690615-0A69-490A-80A0-A17AA0DF4D57}" type="sibTrans" cxnId="{C0D2E24F-911F-48A8-9248-B480820ADEA6}">
      <dgm:prSet/>
      <dgm:spPr/>
      <dgm:t>
        <a:bodyPr/>
        <a:lstStyle/>
        <a:p>
          <a:endParaRPr lang="ru-RU"/>
        </a:p>
      </dgm:t>
    </dgm:pt>
    <dgm:pt modelId="{EE77F611-A3C5-488C-A6F3-67BDD58A5D14}" type="pres">
      <dgm:prSet presAssocID="{023D9A6C-17CE-4B30-867B-1C93BF9F9C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B3374-45D8-45CA-8F4A-F3D736FC394D}" type="pres">
      <dgm:prSet presAssocID="{023D9A6C-17CE-4B30-867B-1C93BF9F9C61}" presName="matrix" presStyleCnt="0"/>
      <dgm:spPr/>
    </dgm:pt>
    <dgm:pt modelId="{99F84169-0C4F-4F38-B833-DE27FF9079ED}" type="pres">
      <dgm:prSet presAssocID="{023D9A6C-17CE-4B30-867B-1C93BF9F9C61}" presName="tile1" presStyleLbl="node1" presStyleIdx="0" presStyleCnt="4"/>
      <dgm:spPr/>
      <dgm:t>
        <a:bodyPr/>
        <a:lstStyle/>
        <a:p>
          <a:endParaRPr lang="ru-RU"/>
        </a:p>
      </dgm:t>
    </dgm:pt>
    <dgm:pt modelId="{5F1FF03E-67F6-46FB-851B-AAE3AF8BF425}" type="pres">
      <dgm:prSet presAssocID="{023D9A6C-17CE-4B30-867B-1C93BF9F9C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B96D5-DF86-4971-B3EB-9490E77F3C8A}" type="pres">
      <dgm:prSet presAssocID="{023D9A6C-17CE-4B30-867B-1C93BF9F9C61}" presName="tile2" presStyleLbl="node1" presStyleIdx="1" presStyleCnt="4"/>
      <dgm:spPr/>
      <dgm:t>
        <a:bodyPr/>
        <a:lstStyle/>
        <a:p>
          <a:endParaRPr lang="ru-RU"/>
        </a:p>
      </dgm:t>
    </dgm:pt>
    <dgm:pt modelId="{5A7BF88E-D3FC-42D1-BE9B-055089A14A11}" type="pres">
      <dgm:prSet presAssocID="{023D9A6C-17CE-4B30-867B-1C93BF9F9C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B266-D492-4B70-8435-B6442F63FE88}" type="pres">
      <dgm:prSet presAssocID="{023D9A6C-17CE-4B30-867B-1C93BF9F9C61}" presName="tile3" presStyleLbl="node1" presStyleIdx="2" presStyleCnt="4"/>
      <dgm:spPr/>
      <dgm:t>
        <a:bodyPr/>
        <a:lstStyle/>
        <a:p>
          <a:endParaRPr lang="ru-RU"/>
        </a:p>
      </dgm:t>
    </dgm:pt>
    <dgm:pt modelId="{F932BD93-6C75-4A83-B230-67117C5E3EF9}" type="pres">
      <dgm:prSet presAssocID="{023D9A6C-17CE-4B30-867B-1C93BF9F9C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C2796-FFCE-4A9C-976D-FB61E47B8727}" type="pres">
      <dgm:prSet presAssocID="{023D9A6C-17CE-4B30-867B-1C93BF9F9C61}" presName="tile4" presStyleLbl="node1" presStyleIdx="3" presStyleCnt="4"/>
      <dgm:spPr/>
      <dgm:t>
        <a:bodyPr/>
        <a:lstStyle/>
        <a:p>
          <a:endParaRPr lang="ru-RU"/>
        </a:p>
      </dgm:t>
    </dgm:pt>
    <dgm:pt modelId="{49184715-C2F1-41BC-8B5A-B6208DC9CDB3}" type="pres">
      <dgm:prSet presAssocID="{023D9A6C-17CE-4B30-867B-1C93BF9F9C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40335-89DB-4374-BA63-8F7C1F2E6E56}" type="pres">
      <dgm:prSet presAssocID="{023D9A6C-17CE-4B30-867B-1C93BF9F9C61}" presName="centerTile" presStyleLbl="fgShp" presStyleIdx="0" presStyleCnt="1" custScaleX="122222" custScaleY="89410" custLinFactNeighborX="-2778" custLinFactNeighborY="-1411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B066D-9C04-44C1-BABC-1A153EA12B5B}" srcId="{023D9A6C-17CE-4B30-867B-1C93BF9F9C61}" destId="{429FC5B7-213E-4A9A-A2C9-21DD476B185C}" srcOrd="0" destOrd="0" parTransId="{995A4548-7AFF-45E5-A710-6B853327C1E5}" sibTransId="{247308C0-C109-4F69-9281-95BF11767027}"/>
    <dgm:cxn modelId="{B318BD17-4480-4FC5-AAE8-C2B28E25BA23}" type="presOf" srcId="{8B9CDC6A-5415-4570-93AE-EF5B83070FD6}" destId="{5A7BF88E-D3FC-42D1-BE9B-055089A14A11}" srcOrd="1" destOrd="0" presId="urn:microsoft.com/office/officeart/2005/8/layout/matrix1"/>
    <dgm:cxn modelId="{C0D2E24F-911F-48A8-9248-B480820ADEA6}" srcId="{429FC5B7-213E-4A9A-A2C9-21DD476B185C}" destId="{FA8C14D5-EF59-4727-808F-EF50322B8B9E}" srcOrd="3" destOrd="0" parTransId="{31F8AA23-D027-442D-9CA6-7E25901B3FDA}" sibTransId="{9D690615-0A69-490A-80A0-A17AA0DF4D57}"/>
    <dgm:cxn modelId="{19498A47-6907-4AE1-9BCF-6C18141938E0}" type="presOf" srcId="{8B9CDC6A-5415-4570-93AE-EF5B83070FD6}" destId="{2CAB96D5-DF86-4971-B3EB-9490E77F3C8A}" srcOrd="0" destOrd="0" presId="urn:microsoft.com/office/officeart/2005/8/layout/matrix1"/>
    <dgm:cxn modelId="{33B56FEC-AE97-4E27-818B-43FBDE6C94E2}" srcId="{429FC5B7-213E-4A9A-A2C9-21DD476B185C}" destId="{FBCFCCDD-E123-4871-BC84-0D03BC2EEFD3}" srcOrd="2" destOrd="0" parTransId="{BB522C08-8A04-4176-A9A9-10B70C09D941}" sibTransId="{E39F1A4D-6C82-4459-8259-0C7FD247B58A}"/>
    <dgm:cxn modelId="{8B08519B-D95C-4AF7-80D8-C8EA0D6B21C7}" type="presOf" srcId="{429FC5B7-213E-4A9A-A2C9-21DD476B185C}" destId="{71A40335-89DB-4374-BA63-8F7C1F2E6E56}" srcOrd="0" destOrd="0" presId="urn:microsoft.com/office/officeart/2005/8/layout/matrix1"/>
    <dgm:cxn modelId="{E34FF375-E740-45A3-B43F-0C6BF1D7128B}" type="presOf" srcId="{023D9A6C-17CE-4B30-867B-1C93BF9F9C61}" destId="{EE77F611-A3C5-488C-A6F3-67BDD58A5D14}" srcOrd="0" destOrd="0" presId="urn:microsoft.com/office/officeart/2005/8/layout/matrix1"/>
    <dgm:cxn modelId="{F8BF1BFF-9A71-418F-BEA9-2406F9C8AD12}" type="presOf" srcId="{FA8C14D5-EF59-4727-808F-EF50322B8B9E}" destId="{A50C2796-FFCE-4A9C-976D-FB61E47B8727}" srcOrd="0" destOrd="0" presId="urn:microsoft.com/office/officeart/2005/8/layout/matrix1"/>
    <dgm:cxn modelId="{211A7C25-3D7F-4B49-8046-2F4A72759E91}" type="presOf" srcId="{4F3CA190-DB86-4751-888B-E708F91C0783}" destId="{99F84169-0C4F-4F38-B833-DE27FF9079ED}" srcOrd="0" destOrd="0" presId="urn:microsoft.com/office/officeart/2005/8/layout/matrix1"/>
    <dgm:cxn modelId="{2469C586-BF4F-4610-B8A2-1944364DF00B}" type="presOf" srcId="{FBCFCCDD-E123-4871-BC84-0D03BC2EEFD3}" destId="{F932BD93-6C75-4A83-B230-67117C5E3EF9}" srcOrd="1" destOrd="0" presId="urn:microsoft.com/office/officeart/2005/8/layout/matrix1"/>
    <dgm:cxn modelId="{C4AB3A21-EE22-4F0D-B3C9-7B4AE607B31E}" srcId="{429FC5B7-213E-4A9A-A2C9-21DD476B185C}" destId="{4F3CA190-DB86-4751-888B-E708F91C0783}" srcOrd="0" destOrd="0" parTransId="{87D06304-10B9-47DB-86EE-B490D20E5773}" sibTransId="{AA69E841-629B-4029-BD64-6389CBA19093}"/>
    <dgm:cxn modelId="{7374B303-8FD8-46E6-8AB0-9E7E6172FCE2}" type="presOf" srcId="{4F3CA190-DB86-4751-888B-E708F91C0783}" destId="{5F1FF03E-67F6-46FB-851B-AAE3AF8BF425}" srcOrd="1" destOrd="0" presId="urn:microsoft.com/office/officeart/2005/8/layout/matrix1"/>
    <dgm:cxn modelId="{81CEE7B8-CA2F-4239-8059-B2F1F84E02C2}" type="presOf" srcId="{FBCFCCDD-E123-4871-BC84-0D03BC2EEFD3}" destId="{557EB266-D492-4B70-8435-B6442F63FE88}" srcOrd="0" destOrd="0" presId="urn:microsoft.com/office/officeart/2005/8/layout/matrix1"/>
    <dgm:cxn modelId="{9DDA6A51-2CE0-4649-97F4-82D17F090D90}" type="presOf" srcId="{FA8C14D5-EF59-4727-808F-EF50322B8B9E}" destId="{49184715-C2F1-41BC-8B5A-B6208DC9CDB3}" srcOrd="1" destOrd="0" presId="urn:microsoft.com/office/officeart/2005/8/layout/matrix1"/>
    <dgm:cxn modelId="{3EAB7B1A-97E3-405A-8D37-023BD87B4A37}" srcId="{429FC5B7-213E-4A9A-A2C9-21DD476B185C}" destId="{8B9CDC6A-5415-4570-93AE-EF5B83070FD6}" srcOrd="1" destOrd="0" parTransId="{6838CCCF-0AE9-4C53-9C5D-962B6CF35645}" sibTransId="{8EA36BB0-8A66-47F4-8DA6-BF0580EDAD1B}"/>
    <dgm:cxn modelId="{B0B2D5DA-6C81-4D07-92AC-74C14F3C24B2}" type="presParOf" srcId="{EE77F611-A3C5-488C-A6F3-67BDD58A5D14}" destId="{7A2B3374-45D8-45CA-8F4A-F3D736FC394D}" srcOrd="0" destOrd="0" presId="urn:microsoft.com/office/officeart/2005/8/layout/matrix1"/>
    <dgm:cxn modelId="{DF276843-ED15-4C40-86C0-5C83106E7536}" type="presParOf" srcId="{7A2B3374-45D8-45CA-8F4A-F3D736FC394D}" destId="{99F84169-0C4F-4F38-B833-DE27FF9079ED}" srcOrd="0" destOrd="0" presId="urn:microsoft.com/office/officeart/2005/8/layout/matrix1"/>
    <dgm:cxn modelId="{E913500C-F2F1-4C1A-932E-C663BED43F01}" type="presParOf" srcId="{7A2B3374-45D8-45CA-8F4A-F3D736FC394D}" destId="{5F1FF03E-67F6-46FB-851B-AAE3AF8BF425}" srcOrd="1" destOrd="0" presId="urn:microsoft.com/office/officeart/2005/8/layout/matrix1"/>
    <dgm:cxn modelId="{74BEEC9A-A01F-405D-BDAD-106777F31446}" type="presParOf" srcId="{7A2B3374-45D8-45CA-8F4A-F3D736FC394D}" destId="{2CAB96D5-DF86-4971-B3EB-9490E77F3C8A}" srcOrd="2" destOrd="0" presId="urn:microsoft.com/office/officeart/2005/8/layout/matrix1"/>
    <dgm:cxn modelId="{4B08543F-6648-4693-B620-F75DA5BE45AB}" type="presParOf" srcId="{7A2B3374-45D8-45CA-8F4A-F3D736FC394D}" destId="{5A7BF88E-D3FC-42D1-BE9B-055089A14A11}" srcOrd="3" destOrd="0" presId="urn:microsoft.com/office/officeart/2005/8/layout/matrix1"/>
    <dgm:cxn modelId="{179B65EF-212D-41C5-BF4B-08AD049FBB12}" type="presParOf" srcId="{7A2B3374-45D8-45CA-8F4A-F3D736FC394D}" destId="{557EB266-D492-4B70-8435-B6442F63FE88}" srcOrd="4" destOrd="0" presId="urn:microsoft.com/office/officeart/2005/8/layout/matrix1"/>
    <dgm:cxn modelId="{9ADB3D45-FCE9-4CEA-ABBD-FD43C949C1E6}" type="presParOf" srcId="{7A2B3374-45D8-45CA-8F4A-F3D736FC394D}" destId="{F932BD93-6C75-4A83-B230-67117C5E3EF9}" srcOrd="5" destOrd="0" presId="urn:microsoft.com/office/officeart/2005/8/layout/matrix1"/>
    <dgm:cxn modelId="{FDA298CA-3A6D-419C-B2DC-DA8581F78AD8}" type="presParOf" srcId="{7A2B3374-45D8-45CA-8F4A-F3D736FC394D}" destId="{A50C2796-FFCE-4A9C-976D-FB61E47B8727}" srcOrd="6" destOrd="0" presId="urn:microsoft.com/office/officeart/2005/8/layout/matrix1"/>
    <dgm:cxn modelId="{40147CCC-30FA-4F83-91B6-347C68C795EC}" type="presParOf" srcId="{7A2B3374-45D8-45CA-8F4A-F3D736FC394D}" destId="{49184715-C2F1-41BC-8B5A-B6208DC9CDB3}" srcOrd="7" destOrd="0" presId="urn:microsoft.com/office/officeart/2005/8/layout/matrix1"/>
    <dgm:cxn modelId="{33613FE1-79A1-48B8-85D7-C37488167F14}" type="presParOf" srcId="{EE77F611-A3C5-488C-A6F3-67BDD58A5D14}" destId="{71A40335-89DB-4374-BA63-8F7C1F2E6E56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AEED-6FAA-4C1A-8C3D-44391978D9F2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68E9-A4E7-4813-B068-74AB4BDFE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64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684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BDCBADE1-6C0D-4CC0-AC6B-7316B9F64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xmlns="" id="{9D864D61-B2A7-406C-9F4E-7E3CC0CD5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BDCBADE1-6C0D-4CC0-AC6B-7316B9F64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xmlns="" id="{9D864D61-B2A7-406C-9F4E-7E3CC0CD5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1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F64B6-99CF-48E9-A45B-293DE30AC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91F291-D525-4B28-A391-F2EDC3D4C570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837BFB-3117-4BB1-ADD4-0FE52694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4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29338A-EF8B-44B1-AF51-DB90FCCABBEE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376C9C-EE3B-4E4F-BCB3-81EABF71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2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F61C7-ED02-4C50-A1F2-95B9AB9F8B7F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932E59-4656-4803-98F0-E2EA3858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1AA64-46BB-4662-8960-67027783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C2634D-F19F-45DE-9A5E-758293914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0848B2-B417-477F-90C5-E045A10D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564E46-2258-427B-B80C-8631D341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64B2F8-1BD1-42DD-B356-97BA49D8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46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F3282-258A-47B9-B986-537F67F6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58982-2C71-454E-A1E3-B297B2BBF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F66531-5A8F-4B50-91A3-1F86BE41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57626E-20C5-433E-8478-77A0E16D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C5D7EC-2FE2-4813-84ED-2B58CE1A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47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21282-F953-4438-890B-ACB745F7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C79D9E-F8E4-4985-AB02-63D7A6EB1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5B8489-0AEF-4A19-A055-31AA4B20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117B53-4B9D-4B1C-B618-A5C4B62C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2C8518-E7A2-4A92-82FB-D15DC772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91AFC-1C69-43D4-86BE-79919832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53387-CD99-46FD-8E87-A80F394A3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13AF9E-CACD-439B-9FFA-3461D1DC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7F684B-85B1-4F41-BB6B-26D74B2A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051BEC-3532-4966-A7DF-3D5D2821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1AF06A-C55C-4B3A-AF58-4CC8A002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6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09578-2A55-460B-8B13-BB02F8E7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E308AB-D20C-491B-9432-A76547812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9641E8-667F-409E-BFF9-352FFFFC9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838A89-C3C6-46D3-AEEC-AF0FC22A4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B5CE23-30A6-45E3-96A4-B14313144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71F20AF-CEBC-4EB1-B4B6-A25D73B2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FF83DD-36E2-4530-8F89-0FBEFEA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28F36AB-6325-48B8-8E08-F1600967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50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2B946-F7B7-440C-AB81-331D9299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9D17A2-DED6-4F2E-9A2C-4F45E17B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CDF8DC-BA47-4496-BDDD-FA0D0445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72C7D7-6A52-4501-9EC9-9A33E2D6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92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2C75C5-4441-48CA-8AF4-1992D452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0F5BEC-891F-438C-80CF-C7CAAFFE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1CC242-823D-4758-9A42-D68151A1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528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23F62-2BE7-4825-A2A8-0EE8F705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D1A5D-0EFF-4FA4-8C65-3B898B28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6045F7-BDF2-4F82-943D-5DC229015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FDF490-25CF-4FF6-97D0-FAD91FE4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C6C341-8282-4540-9F04-559189A2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8EEC4-B37F-47F7-8131-A6E4AB9B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8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3622E2-0FC2-4909-87DF-A854DF5E622B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37B1D6-89EF-45FF-965C-5F5641C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58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BFB92-C1A7-4D69-B15C-E3BADB3B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46B9AD-67BB-4FB4-9198-46BA4C898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EA1DE6-E09B-4BD0-A694-7B0A8982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1DAEDF-A70C-4523-8118-3D08586A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2519E5-21B4-447E-A6DD-EBA64030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8045E1-A0ED-443E-A4DE-8ED2E30D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36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91CE0C-B6A9-4103-9938-53CE5077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E50183-BA36-4B68-9876-FF089CFEC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8C8F3A-BC55-4E02-884F-C307E5C6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C91159-49E1-4036-BCD0-06A22361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85D8F3-93C4-4BFB-AB88-FD232B5E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879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334C1E-F84F-433E-937F-C643D09A9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45EFD5-12F6-4B16-A86D-407D41934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B2B980-8D73-4C91-8C19-1541A102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1B561B-906F-4578-98B0-984AB1A2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85AAF-2D58-451C-99E4-9253DEEF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21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AD3BDF-F015-4F68-8916-913485C1ACC2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3E22B-C30B-4BCA-83D3-3D4608F3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9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E3C4B-238C-455C-8788-02D675B6133A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3EE0FE-0334-40DB-B0B0-26451CA0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2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57181D-3D58-4213-8D24-14D3CB5EF2C8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F9DC98-7610-4CEA-89B6-23C302F7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4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E148A1-D27F-435B-8392-5BAE9BC5B86B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ACC32-C553-40C8-A7CC-BC6F840A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7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424B6-35E6-42DE-A5DC-9C620B81136C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DF83FE-F68F-45CC-A823-9452BE72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84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FB72B9-A3A9-4746-8C92-DCE4D374C5A9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F86DEF-0CEE-4A7D-9DCE-4A868D95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25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11BCA0-514F-4CC0-B61A-3C4E52DF3B79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BC75D6-18CE-4ED4-923A-58190836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66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636EFCC-D7E5-482E-B49F-AC8FD7DEC8F4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2EA1AC-81B7-4B1A-A433-38D085FF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2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EC7E2-F7DB-4553-B910-625B115E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36ADDC-10E4-46CA-985F-55FE8CBCD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20D2DF-F56A-47E2-B26F-D9042C767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AB77-4A93-4ED2-B1B1-187E2CB9BC13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1A543E-529A-4B84-B734-5D1BD20EF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ACA96F-2BBE-4A65-9A07-2203E6A9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9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image" Target="../media/image41.wmf"/><Relationship Id="rId3" Type="http://schemas.openxmlformats.org/officeDocument/2006/relationships/tags" Target="../tags/tag2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40.jpe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39.pn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notesSlide" Target="../notesSlides/notesSlide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0566D2B4-6753-44C5-A4DE-7ADA2DFD5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071678"/>
            <a:ext cx="8351838" cy="25094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110397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> Обновленные ФГОС: новые механизмы повышения качества образования</a:t>
            </a:r>
            <a:r>
              <a:rPr lang="ru-RU" sz="3600" b="1" dirty="0" smtClean="0">
                <a:solidFill>
                  <a:srgbClr val="1103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1103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ru-RU" alt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Подзаголовок 2">
            <a:extLst>
              <a:ext uri="{FF2B5EF4-FFF2-40B4-BE49-F238E27FC236}">
                <a16:creationId xmlns:a16="http://schemas.microsoft.com/office/drawing/2014/main" xmlns="" id="{3DD47DA4-44F7-4954-855A-63E6799F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08" y="4786322"/>
            <a:ext cx="6551631" cy="1738303"/>
          </a:xfrm>
        </p:spPr>
        <p:txBody>
          <a:bodyPr/>
          <a:lstStyle/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Иванова Н.Б, директор Центра модернизации общего образования РИПК и ППРО</a:t>
            </a:r>
          </a:p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Февраль 2022</a:t>
            </a:r>
          </a:p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8918 5272444;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ivanovanb55@mail.ru</a:t>
            </a:r>
            <a:endParaRPr lang="ru-RU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Рисунок 1">
            <a:extLst>
              <a:ext uri="{FF2B5EF4-FFF2-40B4-BE49-F238E27FC236}">
                <a16:creationId xmlns:a16="http://schemas.microsoft.com/office/drawing/2014/main" xmlns="" id="{4474023C-F967-4A1B-BBF4-D52B1F8D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2771775" cy="15859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2763C8-A5B0-42E9-B9E5-F96AEC440672}"/>
              </a:ext>
            </a:extLst>
          </p:cNvPr>
          <p:cNvSpPr/>
          <p:nvPr/>
        </p:nvSpPr>
        <p:spPr>
          <a:xfrm>
            <a:off x="2862263" y="42863"/>
            <a:ext cx="5957887" cy="15859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 модернизации общего образования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4257676" cy="850105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 результаты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направлениям воспитания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933816"/>
              </p:ext>
            </p:extLst>
          </p:nvPr>
        </p:nvGraphicFramePr>
        <p:xfrm>
          <a:off x="0" y="1188720"/>
          <a:ext cx="4929190" cy="5669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29190"/>
              </a:tblGrid>
              <a:tr h="5526404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эстетическое;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физическое,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культуры здоровья и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эмоционального благополучия;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трудовое;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ценность научного познания.</a:t>
                      </a: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61096" y="0"/>
            <a:ext cx="4482904" cy="102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Метапредметные результаты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(по видам УУД):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753826"/>
              </p:ext>
            </p:extLst>
          </p:nvPr>
        </p:nvGraphicFramePr>
        <p:xfrm>
          <a:off x="4786314" y="1285860"/>
          <a:ext cx="4143404" cy="20717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43404"/>
              </a:tblGrid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УПД: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базовые логические,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базовые исследовательские,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работа с информацией.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902298"/>
              </p:ext>
            </p:extLst>
          </p:nvPr>
        </p:nvGraphicFramePr>
        <p:xfrm>
          <a:off x="4786314" y="3643314"/>
          <a:ext cx="4143404" cy="1219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43404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УКД: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общение,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совместная деятельность.</a:t>
                      </a:r>
                    </a:p>
                  </a:txBody>
                  <a:tcPr marT="60960" marB="609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121818"/>
              </p:ext>
            </p:extLst>
          </p:nvPr>
        </p:nvGraphicFramePr>
        <p:xfrm>
          <a:off x="4857752" y="5143512"/>
          <a:ext cx="4071966" cy="135732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71966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УРД: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самоорганизация,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самоконтроль.</a:t>
                      </a:r>
                    </a:p>
                  </a:txBody>
                  <a:tcPr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86700" cy="7143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предметные результаты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50206" cy="55909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в устной или письменной форме содержания прослушанных или прочитанных текстов с заданной степенью свернутости: подробное изложение (исходный текст объемом не менее 280 слов), сжатое и выборочное изложение (исходный текст объемом не менее 300 слов);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Устный пересказ прочитанного или прослушанного текста объемом не менее 150 слов; совершенствование умения выразительно (с учетом индивидуальных особенностей обучающихся) читать, в том числе наизусть, не менее 12 произведений и (или) фрагментов; совершенствование умения писать сочинение-рассуждение по заданной теме с опорой на прочитанные произведения (не менее 250 слов).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44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ФГОС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07209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34.2. В целях обеспечения реализации программы начального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5715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Статус ФГ в системе результатов по ФГОС</a:t>
            </a:r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57256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altLang="ru-RU" sz="2000" b="1" smtClean="0">
                <a:solidFill>
                  <a:srgbClr val="D53205"/>
                </a:solidFill>
              </a:rPr>
              <a:t/>
            </a:r>
            <a:br>
              <a:rPr lang="ru-RU" altLang="ru-RU" sz="2000" b="1" smtClean="0">
                <a:solidFill>
                  <a:srgbClr val="D53205"/>
                </a:solidFill>
              </a:rPr>
            </a:br>
            <a:r>
              <a:rPr lang="ru-RU" altLang="ru-RU" sz="2000" b="1" smtClean="0">
                <a:solidFill>
                  <a:srgbClr val="000066"/>
                </a:solidFill>
              </a:rPr>
              <a:t>Приказ Министерства просвещения Российской Федерации и приказ Федеральной службы по надзору в сфере образования и науки от 06.05.2019 № 590/219 (с изменениями от 24.12.2019 № 1718/716) </a:t>
            </a:r>
            <a:r>
              <a:rPr lang="ru-RU" altLang="ru-RU" sz="2400" b="1" smtClean="0">
                <a:solidFill>
                  <a:srgbClr val="D53205"/>
                </a:solidFill>
              </a:rPr>
              <a:t/>
            </a:r>
            <a:br>
              <a:rPr lang="ru-RU" altLang="ru-RU" sz="2400" b="1" smtClean="0">
                <a:solidFill>
                  <a:srgbClr val="D53205"/>
                </a:solidFill>
              </a:rPr>
            </a:br>
            <a:endParaRPr lang="ru-RU" altLang="ru-RU" sz="2400" b="1" smtClean="0">
              <a:solidFill>
                <a:srgbClr val="D53205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1000125"/>
          </a:xfrm>
        </p:spPr>
        <p:txBody>
          <a:bodyPr/>
          <a:lstStyle/>
          <a:p>
            <a:pPr marL="342713" indent="-342713" algn="ctr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Методология и критерии оценки качества общего образования в </a:t>
            </a: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ОО </a:t>
            </a: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практики международных исследований качества подготовки обучающихся»</a:t>
            </a:r>
          </a:p>
          <a:p>
            <a:pPr marL="342713" indent="-342713" algn="ctr">
              <a:lnSpc>
                <a:spcPct val="90000"/>
              </a:lnSpc>
              <a:buFontTx/>
              <a:buNone/>
              <a:defRPr/>
            </a:pPr>
            <a:endParaRPr lang="ru-RU" sz="2800" b="1" i="1" dirty="0">
              <a:solidFill>
                <a:srgbClr val="990099"/>
              </a:solidFill>
            </a:endParaRPr>
          </a:p>
        </p:txBody>
      </p:sp>
      <p:sp>
        <p:nvSpPr>
          <p:cNvPr id="78852" name="Объект 2"/>
          <p:cNvSpPr txBox="1">
            <a:spLocks/>
          </p:cNvSpPr>
          <p:nvPr/>
        </p:nvSpPr>
        <p:spPr bwMode="auto">
          <a:xfrm>
            <a:off x="0" y="2500313"/>
            <a:ext cx="89296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449263">
              <a:spcBef>
                <a:spcPct val="20000"/>
              </a:spcBef>
              <a:buFont typeface="Arial" pitchFamily="34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/>
        </p:nvGraphicFramePr>
        <p:xfrm>
          <a:off x="0" y="1928813"/>
          <a:ext cx="9001125" cy="4817364"/>
        </p:xfrm>
        <a:graphic>
          <a:graphicData uri="http://schemas.openxmlformats.org/drawingml/2006/table">
            <a:tbl>
              <a:tblPr/>
              <a:tblGrid>
                <a:gridCol w="2155825"/>
                <a:gridCol w="2344738"/>
                <a:gridCol w="450056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PISA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PISA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87625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Interpreting refers to the process of making meaning from something that is not stated.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When interpreting, a reader is identifying the underlying assumptions or implications of part or all of the text.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Интерпретация относится к процессу поиска смысла в неочевидном. При интерпретации читатель определяет основные предположения или значения части текста или всего текста.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(ОБ) 8) овладение приемами поиска социальной информации по заданной теме в различных ее адаптированных источниках (материалы СМИ, учебный текст, фото- и видеоизображения, диаграммы, графики); умение соотносить содержание нескольких источников;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(ЛИ) умение интерпретировать литературные произведения с учетом неоднозначности художественных смыслов;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Explain phenomena scientifically - recognise, offer and evaluate explanations for a range of natural and technological phenomena.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Научно объяснять явления - определять, предлагать и оценивать объяснения широкого спектра научных и технологических явлений.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Научно объяснять явления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(ФИ) - формирование умения объяснять физические процессы с опорой на изученные свойства физических явлений, физические законы и теоретические закономерности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xmlns="" id="{8C50CEF6-E03C-44CA-9773-BF7C0F22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620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ООО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30" name="Group 18">
            <a:extLst>
              <a:ext uri="{FF2B5EF4-FFF2-40B4-BE49-F238E27FC236}">
                <a16:creationId xmlns:a16="http://schemas.microsoft.com/office/drawing/2014/main" xmlns="" id="{2ABC3424-10DA-40DA-B0C9-0E28B33A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8891480"/>
              </p:ext>
            </p:extLst>
          </p:nvPr>
        </p:nvGraphicFramePr>
        <p:xfrm>
          <a:off x="0" y="620690"/>
          <a:ext cx="9144000" cy="6140689"/>
        </p:xfrm>
        <a:graphic>
          <a:graphicData uri="http://schemas.openxmlformats.org/drawingml/2006/table">
            <a:tbl>
              <a:tblPr/>
              <a:tblGrid>
                <a:gridCol w="2699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3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предметов, курсов и курсов внеурочной  деятельности;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коррекционной работы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 реализации ООП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4E7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xmlns="" id="{8C50CEF6-E03C-44CA-9773-BF7C0F22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620688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2022: ООП ООО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30" name="Group 18">
            <a:extLst>
              <a:ext uri="{FF2B5EF4-FFF2-40B4-BE49-F238E27FC236}">
                <a16:creationId xmlns:a16="http://schemas.microsoft.com/office/drawing/2014/main" xmlns="" id="{2ABC3424-10DA-40DA-B0C9-0E28B33A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8891480"/>
              </p:ext>
            </p:extLst>
          </p:nvPr>
        </p:nvGraphicFramePr>
        <p:xfrm>
          <a:off x="0" y="620690"/>
          <a:ext cx="9144000" cy="6217944"/>
        </p:xfrm>
        <a:graphic>
          <a:graphicData uri="http://schemas.openxmlformats.org/drawingml/2006/table">
            <a:tbl>
              <a:tblPr/>
              <a:tblGrid>
                <a:gridCol w="2699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3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учебных предметов, </a:t>
                      </a: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курсов, 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 внеурочной  </a:t>
                      </a: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 учебных модулей;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коррекционной работы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 реализации ООП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4E7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ФГОС: Рабочая программа учебного предмета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 том числе внеурочной деятельности), 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учебных модулей должны включать: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содержание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учебного предмета, учебного курса  …;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планируемые результаты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освоения учебного предмета, …;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тематическое планирование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указанием кол-ва часов, отводимых на освоение каждой темы учебного предмета,  и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использования по этой теме электронных (цифровых) образовательных ресурсов, являющихся учебно-методическими материалами (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курсов внеурочной деятельности также должны содержать указание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форму проведения занятий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 … формируются с учетом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рабочей программы воспитания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учебных предметов, учебных курсов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464347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 в соответствии с требованиями федеральных государственных образовательных стандартов общего образования должна иметь обязательные компоненты: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 указанием: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Кол-ва часов, отводимых на освоение каждой темы учебного предмета;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 (по возможности) в виде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программ, электронных учебников, электронных библиотек, виртуальных лабораторий, игровые программы;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ресурса рабочей программы воспитания.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5715016"/>
          <a:ext cx="9143998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3"/>
                <a:gridCol w="1785950"/>
                <a:gridCol w="928694"/>
                <a:gridCol w="3286148"/>
                <a:gridCol w="2285983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раздела или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Цифровые образовательные ресурсы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курсов внеурочной деятельности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4500594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 курса внеурочной деятельности в соответствии с требованиями ФГОС общего образования должна иметь обязательные компоненты: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курса внеурочной деятельности;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курса внеурочной деятельности;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 указанием: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кол-ва часов, отводимых на освоение каждой темы курса;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 проведения занятий;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 (по возможности) в виде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программ, электронных библиотек, виртуальных лабораторий, игровые программы;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ресурса рабочей программы воспитания.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429264"/>
          <a:ext cx="9144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80"/>
                <a:gridCol w="1609350"/>
                <a:gridCol w="1097284"/>
                <a:gridCol w="1536198"/>
                <a:gridCol w="1975112"/>
                <a:gridCol w="1975077"/>
              </a:tblGrid>
              <a:tr h="76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раздела или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проведения занятий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Цифровые образовательные ресурсы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7970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МИНПРОСВЕЩЕНИЯ РОССИИ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от 31 мая 2021 г. N 286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утверждении ФГОС начального общего образования»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ПРИКАЗ от 31 мая 2021 г. N 287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утверждении ФГОС основного общего образования»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715375" cy="4643437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Утвердить прилагаемый ФГОС начального общего образования.</a:t>
            </a:r>
          </a:p>
          <a:p>
            <a:pPr marL="457200" indent="-457200">
              <a:buFont typeface="Arial" charset="0"/>
              <a:buNone/>
              <a:defRPr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Установить, что: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вправе осуществлять в соответствии с ФГОС обучение несовершеннолетних обучающихся,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зачисленных до вступления в силу настоящего приказа,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согласия их родителей (законных представителей);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на обучение в соответствии с ФГОС 2009 г. прекращается с 1 сентября 2022 года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D00DF-129B-4EED-89AB-A016BCAF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9888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начального общего образования –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6 октября 2009 г. N 373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Изменения: </a:t>
            </a:r>
            <a: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ноября 2010 г., 22 сентября 2011 г., 18 декабря 2012 г., 29 декабря 2014 г., 18 мая, 31 декабря 2015 г.,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декабря 2020 г.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AB5AD5-66A7-477D-8AAE-9A072AEE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869160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19.6.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имеет модульную структуру и включает в себя: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особенностей воспитательного процесса;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воспитания обучающихся;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деятельность;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самоанализа воспитательной работы в организации, осуществляющей образовательную деятельность.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14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xmlns="" id="{DAD67D24-8557-447A-B960-5301427BF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88913"/>
            <a:ext cx="7886700" cy="535053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2F5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br>
              <a:rPr lang="ru-RU" altLang="ru-RU" sz="2400" b="1" dirty="0">
                <a:solidFill>
                  <a:srgbClr val="2F5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F5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 – ФГОС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Объект 2">
            <a:extLst>
              <a:ext uri="{FF2B5EF4-FFF2-40B4-BE49-F238E27FC236}">
                <a16:creationId xmlns:a16="http://schemas.microsoft.com/office/drawing/2014/main" xmlns="" id="{E2814F3A-F943-49FE-88F7-97A688E58B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836713"/>
            <a:ext cx="8280598" cy="5832374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«Особенности организуемого в школе воспитательного процесса»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«Цель и задачи воспитания»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«Виды, формы и содержание деятельности»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«Основные направления самоанализа воспитательной работы»</a:t>
            </a:r>
            <a:endParaRPr lang="ru-RU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9F15528-1F3D-4BFF-A04F-57E684FA6A45}"/>
              </a:ext>
            </a:extLst>
          </p:cNvPr>
          <p:cNvGraphicFramePr>
            <a:graphicFrameLocks/>
          </p:cNvGraphicFramePr>
          <p:nvPr/>
        </p:nvGraphicFramePr>
        <p:xfrm>
          <a:off x="604072" y="2814818"/>
          <a:ext cx="8280598" cy="319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8655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Инвариантные модули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«Классное руководство»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«Школьный урок»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«Курсы внеурочной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«Работа с родителями»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«Самоуправление»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«Профориентация»</a:t>
                      </a:r>
                    </a:p>
                  </a:txBody>
                  <a:tcPr marL="68562" marR="68562" marT="34284" marB="34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Вариативные модули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«Ключевые общешкольные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«Детские общественные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«Школьные медиа»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«Экскурсии, экспедиции, походы»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«Организация предметно-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эстетической среды»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34284" marB="342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57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BC02E4-0DF2-4B01-AE59-9E0EDB59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260648"/>
            <a:ext cx="8975188" cy="3600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Структура РПВ будет изменена к 1 сентября 2022 г.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A22FFAF-6993-44C4-BF7F-77B1F303C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4700635"/>
              </p:ext>
            </p:extLst>
          </p:nvPr>
        </p:nvGraphicFramePr>
        <p:xfrm>
          <a:off x="0" y="812757"/>
          <a:ext cx="9144000" cy="594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4128339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1295345006"/>
                    </a:ext>
                  </a:extLst>
                </a:gridCol>
              </a:tblGrid>
              <a:tr h="48512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 изменениями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 сентября 2022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0693458"/>
                  </a:ext>
                </a:extLst>
              </a:tr>
              <a:tr h="495907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19.6. Рабочая программа воспитания имеет модульную структуру и включает в себя: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особенностей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воспитательного процесса;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воспитания;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совместной деятельности педагогических работников, обучающихся и социальных партнеров организации;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самоанализа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воспитательной работы в организации, осуществляющей образовательную деятельность.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32.3. Рабочая программа воспитания может иметь модульную структуру и включать: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воспитательного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процесса в Организации;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и задачи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воспитания;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виды, формы и содержание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воспитательной деятельности с учетом специфики Организации, интересов субъектов воспитания, тематики модулей;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систему поощрения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социальной успешности и проявлений активной жизненной позиции обучающихся.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972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8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2022: ООП ООО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983179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универсальных учебных действий у обучающихся должна содержать: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взаимосвязи универсальных учебных действий с содержанием учебных предметов;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особенностей реализации основных направлений и форм учебно-исследовательской деятельности в рамках урочной и внеурочной деятельности.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2022: ООП ООО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коррекционной работы должна содержать: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15436" cy="5429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особых образовательных потребностей обучающихся с ОВЗ;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индивидуально ориентированных диагностических и коррекционных мероприятий, обеспечивающих удовлетворение индивидуальных образовательных потребностей обучающихся с ОВЗ и освоение ими программы основного общего образования, в том числе адаптированной;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рабочие программы коррекционных учебных курсов;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дополнительных коррекционных учебных курсов и их рабочие программы (при наличии);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коррекционной работы и подходы к их оценке с целью корректировки индивидуального плана диагностических и коррекционных мероприятий.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Внеурочная деятельность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868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87154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85011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" y="1"/>
            <a:ext cx="7630427" cy="5714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введения обновленных ФГОС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BF3E0453-3456-478E-B823-CDBB95888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5285953"/>
              </p:ext>
            </p:extLst>
          </p:nvPr>
        </p:nvGraphicFramePr>
        <p:xfrm>
          <a:off x="214282" y="571480"/>
          <a:ext cx="8549268" cy="59966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756">
                  <a:extLst>
                    <a:ext uri="{9D8B030D-6E8A-4147-A177-3AD203B41FA5}">
                      <a16:colId xmlns="" xmlns:a16="http://schemas.microsoft.com/office/drawing/2014/main" val="2300183689"/>
                    </a:ext>
                  </a:extLst>
                </a:gridCol>
                <a:gridCol w="3293912">
                  <a:extLst>
                    <a:ext uri="{9D8B030D-6E8A-4147-A177-3AD203B41FA5}">
                      <a16:colId xmlns="" xmlns:a16="http://schemas.microsoft.com/office/drawing/2014/main" val="4237467393"/>
                    </a:ext>
                  </a:extLst>
                </a:gridCol>
                <a:gridCol w="2405600">
                  <a:extLst>
                    <a:ext uri="{9D8B030D-6E8A-4147-A177-3AD203B41FA5}">
                      <a16:colId xmlns="" xmlns:a16="http://schemas.microsoft.com/office/drawing/2014/main" val="2631226700"/>
                    </a:ext>
                  </a:extLst>
                </a:gridCol>
              </a:tblGrid>
              <a:tr h="4187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Сделано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стадии завершения</a:t>
                      </a: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Планируется</a:t>
                      </a:r>
                    </a:p>
                  </a:txBody>
                  <a:tcPr marL="68580" marR="6858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2285239"/>
                  </a:ext>
                </a:extLst>
              </a:tr>
              <a:tr h="44402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Федеральные государственные образовательные стандарты начального общего и основного </a:t>
                      </a:r>
                      <a:r>
                        <a:rPr lang="ru-RU" sz="2000" smtClean="0"/>
                        <a:t>общего образования</a:t>
                      </a:r>
                      <a:endParaRPr lang="ru-RU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Примерные </a:t>
                      </a:r>
                      <a:r>
                        <a:rPr lang="ru-RU" sz="2000" dirty="0"/>
                        <a:t>рабочие программы по учебным </a:t>
                      </a:r>
                      <a:r>
                        <a:rPr lang="ru-RU" sz="2000" dirty="0" smtClean="0"/>
                        <a:t>предметам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Универсальные кодификаторы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Методические рекомендации по введению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Типовой план введения ФГОС в субъекте Российской Федерации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ПООП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Примерные рабочие программы углубленного уровня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нового порядка формирования ФПУ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/>
                        <a:t>Методические рекомендации по </a:t>
                      </a:r>
                      <a:r>
                        <a:rPr lang="ru-RU" sz="2000" dirty="0" smtClean="0"/>
                        <a:t>внеурочной деятельности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/>
                        <a:t>Типовой комплект методических</a:t>
                      </a:r>
                      <a:r>
                        <a:rPr lang="ru-RU" sz="2000" baseline="0" dirty="0" smtClean="0"/>
                        <a:t> документов</a:t>
                      </a:r>
                      <a:endParaRPr lang="ru-RU" sz="2000" dirty="0"/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Экспертиза УМК на соответствие обновленным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обновленного ФПУ</a:t>
                      </a: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53282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7758" y="6241799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42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>
            <a:off x="7561265" y="1484313"/>
            <a:ext cx="13239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>
            <a:off x="311150" y="3073405"/>
            <a:ext cx="5603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871546" y="3213100"/>
            <a:ext cx="7089775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3348038" y="3141669"/>
            <a:ext cx="16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4827590" y="3133729"/>
            <a:ext cx="16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1895477" y="3141669"/>
            <a:ext cx="16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6202364" y="3141669"/>
            <a:ext cx="16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1" y="354022"/>
            <a:ext cx="5461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 bwMode="auto">
          <a:xfrm>
            <a:off x="782328" y="300046"/>
            <a:ext cx="7790200" cy="4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64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000" b="1" dirty="0" smtClean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2000" b="1" dirty="0" smtClean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ОБЩЕГО ОБРАЗОВАНИЯ</a:t>
            </a:r>
            <a:endParaRPr lang="ru-RU" altLang="ru-RU" sz="2000" b="1" dirty="0">
              <a:solidFill>
                <a:srgbClr val="2025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43702" y="1571612"/>
            <a:ext cx="1357322" cy="1095390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</a:p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10-ку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72198" y="3714752"/>
            <a:ext cx="1714512" cy="1500198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методических служб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3571876"/>
            <a:ext cx="2071702" cy="2000264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модели деятельности образовательных организаций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0299" y="3744914"/>
            <a:ext cx="1570060" cy="2255854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 и учебники, изменения ФГОС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57356" y="1214422"/>
            <a:ext cx="1571636" cy="1482747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концепции дошкольного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33963" y="1428736"/>
            <a:ext cx="1466863" cy="1235093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</a:p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40126" y="1214422"/>
            <a:ext cx="1389064" cy="1465285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и ООО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5720" y="1357298"/>
            <a:ext cx="1463707" cy="1322405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управленческими кадрами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14817" y="3741739"/>
            <a:ext cx="1714505" cy="1901840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организации, управления, содержания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1177925" y="2693994"/>
            <a:ext cx="16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2667001" y="2693994"/>
            <a:ext cx="16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4052888" y="2698762"/>
            <a:ext cx="1619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5502275" y="2684470"/>
            <a:ext cx="16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6850064" y="2698762"/>
            <a:ext cx="1619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77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57554" y="1857364"/>
            <a:ext cx="2028825" cy="1000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2022 – апрель 2022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643314"/>
            <a:ext cx="2786082" cy="2071702"/>
          </a:xfrm>
          <a:prstGeom prst="rect">
            <a:avLst/>
          </a:prstGeom>
          <a:solidFill>
            <a:srgbClr val="20377B"/>
          </a:solidFill>
          <a:ln/>
          <a:effectLst>
            <a:outerShdw blurRad="381000" dist="165100" dir="540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Реализация обновленных ФГОС НОО и ООО</a:t>
            </a:r>
            <a:endParaRPr lang="ru-RU" sz="24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071546"/>
            <a:ext cx="2857520" cy="1952218"/>
          </a:xfrm>
          <a:prstGeom prst="rect">
            <a:avLst/>
          </a:prstGeom>
          <a:solidFill>
            <a:srgbClr val="20377B"/>
          </a:solidFill>
          <a:ln/>
          <a:effectLst>
            <a:outerShdw blurRad="381000" dist="165100" dir="540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  <a:endParaRPr lang="en-US" sz="2400" b="1" dirty="0" smtClean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3357554" y="4071942"/>
            <a:ext cx="2071702" cy="92869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2022 – май 2023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02;g10404eab96a_0_40"/>
          <p:cNvSpPr txBox="1"/>
          <p:nvPr/>
        </p:nvSpPr>
        <p:spPr>
          <a:xfrm>
            <a:off x="5490645" y="1142984"/>
            <a:ext cx="3439073" cy="264320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Участие российских школьников </a:t>
            </a:r>
            <a:r>
              <a:rPr lang="ru-RU" sz="2200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 </a:t>
            </a:r>
            <a:r>
              <a:rPr lang="ru-RU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международных исследованиях </a:t>
            </a:r>
            <a:r>
              <a:rPr lang="ru-RU" sz="2200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 оценке образовательных достижений </a:t>
            </a:r>
            <a:r>
              <a:rPr lang="ru-RU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учащихся </a:t>
            </a:r>
            <a:r>
              <a:rPr lang="en-US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PISA</a:t>
            </a:r>
            <a:r>
              <a:rPr lang="ru-RU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:</a:t>
            </a:r>
            <a:endParaRPr lang="ru-RU" sz="2200" b="1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</a:p>
          <a:p>
            <a:pPr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- 43 региона РФ</a:t>
            </a:r>
          </a:p>
          <a:p>
            <a:pPr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22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- 265 </a:t>
            </a:r>
            <a:r>
              <a:rPr lang="ru-RU" sz="2200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школ</a:t>
            </a:r>
          </a:p>
          <a:p>
            <a:pPr algn="r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 smtClean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sz="1600" dirty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9" name="Google Shape;202;g10404eab96a_0_40"/>
          <p:cNvSpPr txBox="1"/>
          <p:nvPr/>
        </p:nvSpPr>
        <p:spPr>
          <a:xfrm>
            <a:off x="5490645" y="4000504"/>
            <a:ext cx="3439073" cy="1857388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 smtClean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2400" b="1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Реализация обновленных ФГОС в штатном режиме во всех школах Российской Федерации</a:t>
            </a:r>
            <a:endParaRPr sz="2400" b="1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214290"/>
            <a:ext cx="5929354" cy="64632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 2022 года</a:t>
            </a:r>
            <a:endParaRPr lang="ru-RU" sz="3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0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28802"/>
            <a:ext cx="3957638" cy="378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Обновление содержания общего образования</a:t>
            </a:r>
          </a:p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Примерные рабочие программы учебных предметов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000240"/>
            <a:ext cx="4143375" cy="371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 предметные</a:t>
            </a:r>
          </a:p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Универсальные кодификаторы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85720" y="214290"/>
            <a:ext cx="8572500" cy="19304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ФГОС начального и основного общего образования 2022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857892"/>
            <a:ext cx="8643938" cy="77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ВПР, ОШЭ, ЕГЭ,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4" y="0"/>
            <a:ext cx="8708262" cy="71435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8462174"/>
              </p:ext>
            </p:extLst>
          </p:nvPr>
        </p:nvGraphicFramePr>
        <p:xfrm>
          <a:off x="2" y="714353"/>
          <a:ext cx="9143997" cy="4214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333"/>
                <a:gridCol w="850562"/>
                <a:gridCol w="835862"/>
                <a:gridCol w="872578"/>
                <a:gridCol w="854220"/>
                <a:gridCol w="854220"/>
                <a:gridCol w="854220"/>
                <a:gridCol w="854220"/>
                <a:gridCol w="854220"/>
                <a:gridCol w="850562"/>
              </a:tblGrid>
              <a:tr h="47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76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61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3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3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5072074"/>
            <a:ext cx="8643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Обязательное введение ФГОС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Рекомендуемое введение ФГОС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643578"/>
            <a:ext cx="508227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6143644"/>
            <a:ext cx="508227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5143512"/>
            <a:ext cx="508227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5729"/>
            <a:ext cx="78867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Единое содержание общего образования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29132"/>
            <a:ext cx="9144000" cy="29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21" t="14246" r="37521" b="22628"/>
          <a:stretch/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7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72" t="19993" r="33067" b="13472"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по обществознанию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Финансовая грамотность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Налоговое поведение</a:t>
            </a:r>
          </a:p>
          <a:p>
            <a:pPr marL="514350" indent="-514350">
              <a:buAutoNum type="arabicPeriod"/>
            </a:pPr>
            <a:r>
              <a:rPr lang="ru-RU" sz="3600" b="1" dirty="0" err="1" smtClean="0">
                <a:solidFill>
                  <a:srgbClr val="002060"/>
                </a:solidFill>
              </a:rPr>
              <a:t>Антикоррупционные</a:t>
            </a:r>
            <a:r>
              <a:rPr lang="ru-RU" sz="3600" b="1" dirty="0" smtClean="0">
                <a:solidFill>
                  <a:srgbClr val="002060"/>
                </a:solidFill>
              </a:rPr>
              <a:t> действия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Место России в современном мире. Политика сдерживания России.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Здоровый образ жизни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Информационная безопасность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1" t="22798" r="4837" b="12099"/>
          <a:stretch/>
        </p:blipFill>
        <p:spPr bwMode="auto">
          <a:xfrm>
            <a:off x="7896829" y="1508691"/>
            <a:ext cx="1247171" cy="534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822" y="800805"/>
            <a:ext cx="6946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заявок </a:t>
            </a:r>
          </a:p>
          <a:p>
            <a:pPr defTabSz="914400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апробацию примерных рабочих программ по учебным предметам</a:t>
            </a:r>
            <a:endParaRPr lang="ru-RU" sz="2000" dirty="0">
              <a:solidFill>
                <a:srgbClr val="660066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1668963"/>
              </p:ext>
            </p:extLst>
          </p:nvPr>
        </p:nvGraphicFramePr>
        <p:xfrm>
          <a:off x="542692" y="1532312"/>
          <a:ext cx="1817567" cy="459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25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заявок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7903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5517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4401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Алтайский край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3111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2397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1799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1430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1354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1311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1247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3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1078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Татарстан (Татарстан)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1037</a:t>
                      </a:r>
                    </a:p>
                  </a:txBody>
                  <a:tcPr marL="7144" marR="7144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" y="-13063"/>
            <a:ext cx="9143999" cy="944191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41"/>
            <a:r>
              <a:rPr lang="ru-RU" sz="19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СУБЪЕКТОВ РОССИЙСКОЙ ФЕДЕРАЦИИ</a:t>
            </a:r>
          </a:p>
          <a:p>
            <a:pPr algn="ctr" defTabSz="914241"/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АПРОБАЦИИ ПРИМЕРНЫХ УЧЕБНЫХ ПРОГРАММ ПО УЧЕБНЫМ ПРЕДМЕТАМ</a:t>
            </a:r>
            <a:endParaRPr lang="ru-RU" sz="1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7689596"/>
              </p:ext>
            </p:extLst>
          </p:nvPr>
        </p:nvGraphicFramePr>
        <p:xfrm>
          <a:off x="5715008" y="3071810"/>
          <a:ext cx="2244652" cy="2936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16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заявок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Амурская область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Кировская область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Тверская область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Чукотский автономный округ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44" marR="7144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7859768"/>
              </p:ext>
            </p:extLst>
          </p:nvPr>
        </p:nvGraphicFramePr>
        <p:xfrm>
          <a:off x="2764767" y="1851512"/>
          <a:ext cx="2505482" cy="4598670"/>
        </p:xfrm>
        <a:graphic>
          <a:graphicData uri="http://schemas.openxmlformats.org/drawingml/2006/table">
            <a:tbl>
              <a:tblPr/>
              <a:tblGrid>
                <a:gridCol w="1964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Курская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Марий Эл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464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379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Северная Осетия - Алания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411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Ямало-Ненецкий автономный округ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Рязанская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Омская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Курская область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Марий Эл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8098">
                <a:tc>
                  <a:txBody>
                    <a:bodyPr/>
                    <a:lstStyle/>
                    <a:p>
                      <a:pPr marL="0" algn="l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64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86513" y="836234"/>
            <a:ext cx="2527243" cy="86177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6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20.01.2022) </a:t>
            </a: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45" y="150009"/>
            <a:ext cx="5461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96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xmlns="" id="{E5BC1B9F-F7DC-4AF4-8F1E-E165D1DE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 sz="2800"/>
          </a:p>
        </p:txBody>
      </p:sp>
      <p:pic>
        <p:nvPicPr>
          <p:cNvPr id="57347" name="Объект 4">
            <a:extLst>
              <a:ext uri="{FF2B5EF4-FFF2-40B4-BE49-F238E27FC236}">
                <a16:creationId xmlns:a16="http://schemas.microsoft.com/office/drawing/2014/main" xmlns="" id="{E3BD6424-5924-47E6-A161-0D0D7F7F7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6" t="16542" r="30321" b="7091"/>
          <a:stretch>
            <a:fillRect/>
          </a:stretch>
        </p:blipFill>
        <p:spPr>
          <a:xfrm>
            <a:off x="250825" y="754063"/>
            <a:ext cx="8642350" cy="59880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xmlns="" id="{BDE0E08A-E983-4C89-A9B1-3C504855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89091" name="Объект 4">
            <a:extLst>
              <a:ext uri="{FF2B5EF4-FFF2-40B4-BE49-F238E27FC236}">
                <a16:creationId xmlns:a16="http://schemas.microsoft.com/office/drawing/2014/main" xmlns="" id="{68FE2ACA-D8A7-428C-9DAE-CA691B936B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00" t="10548" r="16750"/>
          <a:stretch>
            <a:fillRect/>
          </a:stretch>
        </p:blipFill>
        <p:spPr>
          <a:xfrm>
            <a:off x="107950" y="801688"/>
            <a:ext cx="9036050" cy="5940425"/>
          </a:xfrm>
        </p:spPr>
      </p:pic>
    </p:spTree>
    <p:extLst>
      <p:ext uri="{BB962C8B-B14F-4D97-AF65-F5344CB8AC3E}">
        <p14:creationId xmlns:p14="http://schemas.microsoft.com/office/powerpoint/2010/main" xmlns="" val="175578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>
            <a:extLst>
              <a:ext uri="{FF2B5EF4-FFF2-40B4-BE49-F238E27FC236}">
                <a16:creationId xmlns:a16="http://schemas.microsoft.com/office/drawing/2014/main" xmlns="" id="{2382E1D5-8718-42C8-B3D1-0114ABD2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90115" name="Объект 4">
            <a:extLst>
              <a:ext uri="{FF2B5EF4-FFF2-40B4-BE49-F238E27FC236}">
                <a16:creationId xmlns:a16="http://schemas.microsoft.com/office/drawing/2014/main" xmlns="" id="{EB317DB9-6A39-4467-B60E-08FEBC7B1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27" t="10548" r="25500"/>
          <a:stretch>
            <a:fillRect/>
          </a:stretch>
        </p:blipFill>
        <p:spPr>
          <a:xfrm>
            <a:off x="107950" y="801688"/>
            <a:ext cx="8928100" cy="59404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14414" y="285728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ПОСЛЕДОВАТЕЛЬНОСТЬ ДЕЙСТВИЙ ПО ВВЕДЕНИЮ </a:t>
            </a:r>
          </a:p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ОБНОВЛЕННЫХ ФГОС НОО и ООО</a:t>
            </a:r>
            <a:endParaRPr lang="ru-RU" dirty="0"/>
          </a:p>
        </p:txBody>
      </p:sp>
      <p:pic>
        <p:nvPicPr>
          <p:cNvPr id="1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56" y="171763"/>
            <a:ext cx="5461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1" t="22798" r="4837" b="12099"/>
          <a:stretch/>
        </p:blipFill>
        <p:spPr bwMode="auto">
          <a:xfrm>
            <a:off x="7558386" y="980530"/>
            <a:ext cx="1585615" cy="587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1066831"/>
              </p:ext>
            </p:extLst>
          </p:nvPr>
        </p:nvGraphicFramePr>
        <p:xfrm>
          <a:off x="1" y="1142982"/>
          <a:ext cx="9144000" cy="57150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2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1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1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7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6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79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41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976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446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2025/2026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2026/2027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590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Рекомендуемое 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 по мере готовности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ОБЖ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Группа 21"/>
          <p:cNvGrpSpPr/>
          <p:nvPr/>
        </p:nvGrpSpPr>
        <p:grpSpPr>
          <a:xfrm>
            <a:off x="3643306" y="5786454"/>
            <a:ext cx="789689" cy="852691"/>
            <a:chOff x="6169454" y="6226174"/>
            <a:chExt cx="896206" cy="46217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339744" y="6386204"/>
              <a:ext cx="499206" cy="122483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599667" y="6561813"/>
              <a:ext cx="465993" cy="1265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169454" y="6226174"/>
              <a:ext cx="430212" cy="1143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82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>
            <a:extLst>
              <a:ext uri="{FF2B5EF4-FFF2-40B4-BE49-F238E27FC236}">
                <a16:creationId xmlns:a16="http://schemas.microsoft.com/office/drawing/2014/main" xmlns="" id="{93842426-234F-45EA-A124-789D24B8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91139" name="Объект 4">
            <a:extLst>
              <a:ext uri="{FF2B5EF4-FFF2-40B4-BE49-F238E27FC236}">
                <a16:creationId xmlns:a16="http://schemas.microsoft.com/office/drawing/2014/main" xmlns="" id="{09637204-CE75-4E49-9983-931C1446A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00" t="17114" r="18500"/>
          <a:stretch>
            <a:fillRect/>
          </a:stretch>
        </p:blipFill>
        <p:spPr>
          <a:xfrm>
            <a:off x="0" y="801688"/>
            <a:ext cx="9144000" cy="605631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Универсальный кодификатор.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причинно-следственные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связи, строить логическое рассуждение, умозаключение (индуктивное, дедуктивное и по аналогии) и делать выводы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Умение создавать, применять и преобразовывать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знаки и символы,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и схемы для решения учебных и познавательных задач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Смысловое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Умение осознанно использовать речевые средства в соответствии с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задачей коммуникации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Формирование и развитие компетентности в области использования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развитие мотивации к овладению культурой активного пользования словарями и другими поисковыми системами.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63EEDA-C439-48FD-A2C0-F1361287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A12A360-DD49-4DCF-99F4-CABC297AC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8" t="10687" r="5261"/>
          <a:stretch/>
        </p:blipFill>
        <p:spPr>
          <a:xfrm>
            <a:off x="0" y="188640"/>
            <a:ext cx="9036496" cy="6480720"/>
          </a:xfrm>
        </p:spPr>
      </p:pic>
    </p:spTree>
    <p:extLst>
      <p:ext uri="{BB962C8B-B14F-4D97-AF65-F5344CB8AC3E}">
        <p14:creationId xmlns="" xmlns:p14="http://schemas.microsoft.com/office/powerpoint/2010/main" val="746628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99933-3443-4EF5-9924-1E9FB62C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6C8C9C-5ACB-4E2A-B57C-513E798FB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76" t="15473" r="12376" b="13930"/>
          <a:stretch/>
        </p:blipFill>
        <p:spPr>
          <a:xfrm>
            <a:off x="0" y="116632"/>
            <a:ext cx="9036496" cy="6466730"/>
          </a:xfrm>
        </p:spPr>
      </p:pic>
    </p:spTree>
    <p:extLst>
      <p:ext uri="{BB962C8B-B14F-4D97-AF65-F5344CB8AC3E}">
        <p14:creationId xmlns="" xmlns:p14="http://schemas.microsoft.com/office/powerpoint/2010/main" val="3654422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226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4371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29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НИКО, 6 класс, октябрь 2021 года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21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8929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43914" cy="5715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начального и основного общего образования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01154" cy="548324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С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татус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федеральной или региональной инновационной площадки: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самостоятельно определяют достижение промежуточных результатов по годам, осуществляют ускоренное обучение и другие возможности.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17. Срок получения начального и основного общего образования для лиц, обучающихся по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индивидуальным учебным планам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может быть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сокращен.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НОО: Общий объем аудиторной работы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Минимум  2954 (было 2904)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50 часов больше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Максимум  3190 (было 3345)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150 часов меньше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ООО: Общий объем аудиторной работы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Минимум 5058 (было 5267)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209 часов меньше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Максимум 5549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(было 6020)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471 час меньше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НИКО, 8 класс, октябрь 2021 года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42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35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НИКО, 8 класс, октябрь 2021 года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0"/>
            <a:ext cx="78867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НИКО, 8 класс, октябрь 2021 года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31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 результатов НИКО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личностные и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результаты)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Жизненный успех обеспечивается:  усилиями самого человека, удачными обстоятельствами ……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Ценностные жизненные ориентиры: семья , здоровье, друзья,  образование, любимая работа, финансовое благополучие, наличие собственного комфортабельного жилья, наличие автомобиля, высокое положение на карьерной лестнице, престижная должность;  популярность, слава;  …….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Опыт активной деятельности в жизни школы обеспечивает …..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Критерии выбора будущей профессии : большой доход, интерес к профессии, престижность профессии, возможность карьерного роста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Ответственность за свои решения и поступки, нравственный выбор.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Интерес к мировому природному наследию и знание памятных мест.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Широта интересов к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медиа-персонам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круг интересов, осведомленность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Решение проблем личной безопасности. Отношение к детскому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буллингу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кибербуллингу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 Публичность, коммуникабельность и инициативность. Лидерство.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3CBAE0-293C-4454-9E9C-E89986AA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59772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обновления содержания и технологий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874C39-B778-4291-B3B7-1F7B0651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универсальные компетенции в разных областях жизнедеятельности.</a:t>
            </a:r>
          </a:p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внимания к компетенции творчества (креативности), самовыражения, самоактуализации.</a:t>
            </a:r>
          </a:p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содержания с глобальными вызовами и локальными интересами.</a:t>
            </a:r>
          </a:p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(проекты и «продукты») как задача и результат.</a:t>
            </a:r>
          </a:p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социальных сетей, социальных медиа.</a:t>
            </a:r>
          </a:p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проектирование, направленное на решение социально значимых задач местного сообщества, включение актуальной проблематики в содержание программ.</a:t>
            </a:r>
          </a:p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деятельность, ориентированная на работу с «будущим» (</a:t>
            </a:r>
            <a:r>
              <a:rPr lang="ru-RU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профориетационная</a:t>
            </a:r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интерактивных образовательных технологий группового социального действия и событийной педагогики (тренинг, игра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126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143001" y="2"/>
          <a:ext cx="121444" cy="161925"/>
        </p:xfrm>
        <a:graphic>
          <a:graphicData uri="http://schemas.openxmlformats.org/presentationml/2006/ole">
            <p:oleObj spid="_x0000_s1026" name="think-cell Slide" r:id="rId23" imgW="0" imgH="0" progId="">
              <p:embed/>
            </p:oleObj>
          </a:graphicData>
        </a:graphic>
      </p:graphicFrame>
      <p:sp>
        <p:nvSpPr>
          <p:cNvPr id="205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714612" y="2285993"/>
            <a:ext cx="6039007" cy="107157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786050" y="2214554"/>
            <a:ext cx="6000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400" dirty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Учителя работают </a:t>
            </a:r>
            <a:r>
              <a:rPr lang="ru-RU" altLang="ko-KR" sz="2400" dirty="0" smtClean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в командах</a:t>
            </a:r>
            <a:r>
              <a:rPr lang="ru-RU" altLang="ko-KR" sz="2400" dirty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, анализируя и разрабатывая </a:t>
            </a:r>
            <a:r>
              <a:rPr lang="ru-RU" altLang="ko-KR" sz="2400" b="1" dirty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уроки-образцы</a:t>
            </a:r>
            <a:r>
              <a:rPr lang="en-US" altLang="ko-KR" sz="2400" dirty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. </a:t>
            </a:r>
            <a:endParaRPr lang="en-GB" sz="2400" dirty="0">
              <a:solidFill>
                <a:prstClr val="black"/>
              </a:solidFill>
              <a:latin typeface="Arial" charset="0"/>
              <a:ea typeface="Gulim" pitchFamily="34" charset="-127"/>
            </a:endParaRPr>
          </a:p>
        </p:txBody>
      </p:sp>
      <p:sp>
        <p:nvSpPr>
          <p:cNvPr id="2054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0" y="2401888"/>
            <a:ext cx="2681289" cy="1243012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000100" y="2428868"/>
            <a:ext cx="678656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Япония</a:t>
            </a:r>
            <a:endParaRPr lang="en-GB" sz="14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6" name="Picture 9" descr="japan%20flag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gray">
          <a:xfrm>
            <a:off x="500034" y="2714620"/>
            <a:ext cx="1793375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857488" y="857232"/>
            <a:ext cx="5909216" cy="1267747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786050" y="928670"/>
            <a:ext cx="60722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400" dirty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Учителя должны посещать в качестве </a:t>
            </a:r>
            <a:r>
              <a:rPr lang="ru-RU" altLang="ko-KR" sz="2400" b="1" dirty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наблюдателей </a:t>
            </a:r>
            <a:r>
              <a:rPr lang="ru-RU" altLang="ko-KR" sz="2400" dirty="0">
                <a:solidFill>
                  <a:prstClr val="black"/>
                </a:solidFill>
                <a:latin typeface="Arial" charset="0"/>
                <a:ea typeface="Gulim" pitchFamily="34" charset="-127"/>
              </a:rPr>
              <a:t>как минимум 8 уроков своих коллег каждую четверть.</a:t>
            </a:r>
            <a:endParaRPr lang="en-GB" sz="2400" dirty="0">
              <a:solidFill>
                <a:prstClr val="black"/>
              </a:solidFill>
              <a:latin typeface="Arial" charset="0"/>
              <a:ea typeface="Gulim" pitchFamily="34" charset="-127"/>
            </a:endParaRPr>
          </a:p>
        </p:txBody>
      </p:sp>
      <p:sp>
        <p:nvSpPr>
          <p:cNvPr id="205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85721" y="884018"/>
            <a:ext cx="2403500" cy="131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60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71472" y="1000108"/>
            <a:ext cx="1503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Шанхай, Китай</a:t>
            </a:r>
            <a:endParaRPr lang="en-GB" sz="14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61" name="Picture 14" descr="flag%20chinese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gray">
          <a:xfrm>
            <a:off x="500034" y="1357298"/>
            <a:ext cx="1793375" cy="86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62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714612" y="3571876"/>
            <a:ext cx="6072230" cy="1661993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3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786050" y="3429000"/>
            <a:ext cx="596757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учителей составлено таким образом, чтобы у них было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для совместного планирования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0" y="3857628"/>
            <a:ext cx="2395569" cy="1354137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5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42910" y="3929066"/>
            <a:ext cx="132754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Бостон</a:t>
            </a:r>
            <a:r>
              <a:rPr lang="en-GB" sz="1400" b="1" dirty="0">
                <a:solidFill>
                  <a:prstClr val="black"/>
                </a:solidFill>
                <a:latin typeface="Arial" charset="0"/>
              </a:rPr>
              <a:t>,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США</a:t>
            </a:r>
            <a:endParaRPr lang="en-GB" sz="14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66" name="Picture 19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gray">
          <a:xfrm>
            <a:off x="285720" y="4286256"/>
            <a:ext cx="1793377" cy="808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67" name="Rectangle 20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gray">
          <a:xfrm>
            <a:off x="214282" y="-56270"/>
            <a:ext cx="8715436" cy="940287"/>
          </a:xfrm>
          <a:noFill/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110397"/>
                </a:solidFill>
              </a:rPr>
              <a:t>Профессиональное развитие сфокусировано </a:t>
            </a:r>
            <a:br>
              <a:rPr lang="ru-RU" sz="2800" b="1" dirty="0">
                <a:solidFill>
                  <a:srgbClr val="110397"/>
                </a:solidFill>
              </a:rPr>
            </a:br>
            <a:r>
              <a:rPr lang="ru-RU" sz="2800" b="1" dirty="0">
                <a:solidFill>
                  <a:srgbClr val="110397"/>
                </a:solidFill>
              </a:rPr>
              <a:t>на происходящем в классе</a:t>
            </a:r>
            <a:endParaRPr lang="en-GB" sz="2800" b="1" dirty="0">
              <a:solidFill>
                <a:srgbClr val="110397"/>
              </a:solidFill>
            </a:endParaRPr>
          </a:p>
        </p:txBody>
      </p:sp>
      <p:sp>
        <p:nvSpPr>
          <p:cNvPr id="2069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14282" y="5286388"/>
            <a:ext cx="43553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ZA" altLang="ko-KR" sz="1200" dirty="0">
                <a:solidFill>
                  <a:prstClr val="white"/>
                </a:solidFill>
                <a:latin typeface="Arial" charset="0"/>
                <a:ea typeface="Gulim" pitchFamily="34" charset="-127"/>
              </a:rPr>
              <a:t>“</a:t>
            </a:r>
            <a:r>
              <a:rPr lang="ru-RU" altLang="ko-KR" sz="16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Учителя, которые  более активно посещают мероприятия по профессиональному развитию</a:t>
            </a:r>
            <a:r>
              <a:rPr lang="en-US" altLang="ko-KR" sz="16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, </a:t>
            </a:r>
            <a:r>
              <a:rPr lang="ru-RU" altLang="ko-KR" sz="16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с большей вероятностью оказываются вовлеченными в совместное преподавание</a:t>
            </a:r>
            <a:r>
              <a:rPr lang="en-US" altLang="ko-KR" sz="16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.”     - </a:t>
            </a:r>
            <a:r>
              <a:rPr lang="en-US" altLang="ko-KR" sz="1600" b="1" dirty="0" err="1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TALIS</a:t>
            </a:r>
            <a:r>
              <a:rPr lang="en-US" altLang="ko-KR" sz="16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, 2009</a:t>
            </a:r>
          </a:p>
        </p:txBody>
      </p:sp>
      <p:sp>
        <p:nvSpPr>
          <p:cNvPr id="2070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733926" y="5498620"/>
            <a:ext cx="441007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“</a:t>
            </a:r>
            <a:r>
              <a:rPr lang="ru-RU" altLang="ko-KR" sz="16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Учителя, которые обмениваются идеями и информацией и координируют свою деятельность с другими учителями, также отмечают  хорошие взаимоотношения между учителями и учащимися в своих школах</a:t>
            </a:r>
            <a:r>
              <a:rPr lang="en-US" altLang="ko-KR" sz="1600" b="1" dirty="0">
                <a:solidFill>
                  <a:srgbClr val="000066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” 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94968" y="1087284"/>
            <a:ext cx="8209247" cy="5232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17090" y="1045760"/>
            <a:ext cx="8797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ВАЖНЫЕ УПРАВЛЕНЧЕСКИЕ МЕХАНИЗМЫ: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59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91" y="431426"/>
            <a:ext cx="873127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27" y="252575"/>
            <a:ext cx="1078136" cy="558783"/>
          </a:xfrm>
          <a:prstGeom prst="rect">
            <a:avLst/>
          </a:prstGeom>
        </p:spPr>
      </p:pic>
      <p:sp>
        <p:nvSpPr>
          <p:cNvPr id="38" name="Rectangle 19">
            <a:extLst>
              <a:ext uri="{FF2B5EF4-FFF2-40B4-BE49-F238E27FC236}">
                <a16:creationId xmlns="" xmlns:a16="http://schemas.microsoft.com/office/drawing/2014/main" id="{CCD3FECE-D051-41BC-A490-5E3995E4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0">
            <a:extLst>
              <a:ext uri="{FF2B5EF4-FFF2-40B4-BE49-F238E27FC236}">
                <a16:creationId xmlns="" xmlns:a16="http://schemas.microsoft.com/office/drawing/2014/main" id="{A9C8B59F-3E56-4438-A0E5-FD8D463C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5590"/>
            <a:ext cx="224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latin typeface="Times New Roman CYR" panose="02020603050405020304" pitchFamily="18" charset="0"/>
              </a:rPr>
              <a:t> 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7" name="Текст 1">
            <a:extLst>
              <a:ext uri="{FF2B5EF4-FFF2-40B4-BE49-F238E27FC236}">
                <a16:creationId xmlns="" xmlns:a16="http://schemas.microsoft.com/office/drawing/2014/main" id="{3E641A0C-C566-45B4-A744-68337F32C3F0}"/>
              </a:ext>
            </a:extLst>
          </p:cNvPr>
          <p:cNvSpPr txBox="1">
            <a:spLocks/>
          </p:cNvSpPr>
          <p:nvPr/>
        </p:nvSpPr>
        <p:spPr>
          <a:xfrm>
            <a:off x="160279" y="1465899"/>
            <a:ext cx="1906646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3B2DC90-C72C-4B15-BBDF-9492B2717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82" y="1613812"/>
            <a:ext cx="7672481" cy="4639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63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5714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основного общего образования Общие положения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000792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предметы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"Математика", "Информатика", "Физика", "Химия", "Биология"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осваиваются на базовом и углубленном уровнях;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получения основного общего образования составляет не более пяти лет.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обучающихся с ОВЗ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обучении по АОП срок получения основного общего образования может быть увеличен до шести лет.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вправе самостоятельно определять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модулей и количество часов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освоения модулей учебного предмета "Технология" (с учетом возможностей материально-технической базы Организации).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вправе самостоятельно определять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модулей и количество часов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освоения модулей учебного предмета "Физическая культура" (с учетом возможностей материально-технической базы Организации и природно-климатических условий региона).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0C535C-0FB5-4E0E-AA57-E9FEC087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6240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219 и Рособрнадзора № 590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6 мая 2019 года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МЕТОДОЛОГИИ И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КАЧЕСТВА ОБЩЕГО ОБРАЗОВАНИЯ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 НА ОСНОВЕ ПРАКТИКИ МЕЖДУНАРОДНЫХ ИССЛЕДОВАНИЙ КАЧЕСТВА ПОДГОТОВКИ ОБУЧАЮЩИХСЯ</a:t>
            </a:r>
          </a:p>
          <a:p>
            <a:pPr marL="0" indent="0" algn="ctr" fontAlgn="base">
              <a:buNone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995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«Для обеспечения прорывного улучшения качества образования недостаточно оперировать средними и массовыми показателями. Помимо нацеленности на достижение высоких образовательных результатов в целом или в среднем по стране (региону, муниципалитету, ОО) система образования должна мотивировать каждого обучающегося на максимальную вовлеченность в образовательный процесс, на достижение результатов, важных именно для него, для его развития».</a:t>
            </a:r>
          </a:p>
          <a:p>
            <a:pPr indent="450215" algn="just" fontAlgn="base">
              <a:spcAft>
                <a:spcPts val="995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«Особый акцент при проведении ВПР в РФ сделан на развитие у образовательных организаций культуры самооценки; работы не предполагают сравнения результатов разных обучающихся между собой, проведения сопоставления между различными образовательными организациями и регионами».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1242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55A1B7-7A67-4BE5-B759-EAE0699A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3FCD885-2C87-46BC-98DC-793D4D6C9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931" y="238884"/>
            <a:ext cx="4833834" cy="40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Алексей Кудрин, глава Счётной палаты">
            <a:extLst>
              <a:ext uri="{FF2B5EF4-FFF2-40B4-BE49-F238E27FC236}">
                <a16:creationId xmlns:a16="http://schemas.microsoft.com/office/drawing/2014/main" xmlns="" id="{655F460B-1DDC-4C2D-8A2F-A2A714D4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87" y="238885"/>
            <a:ext cx="3922847" cy="40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А. Кудрин о проблемах успешности школьников">
            <a:extLst>
              <a:ext uri="{FF2B5EF4-FFF2-40B4-BE49-F238E27FC236}">
                <a16:creationId xmlns:a16="http://schemas.microsoft.com/office/drawing/2014/main" xmlns="" id="{9EECE02E-D774-4C62-9D95-6F4545E3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8706679" cy="19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61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19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4286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Отдельные положения ФГОС ООО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 Соответствие деятельности Организации требованиям ФГОС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содержания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определяется результатами государственной итоговой аттестации.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32.2. Программа формирования УУД у обучающихся должна содержать: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взаимосвязи универсальных учебных действий с содержанием учебных предметов;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особенностей реализации основных направлений и форм учебно-исследовательской деятельности в рамках урочной и внеурочной деятельности.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33.1. Для Организаций, в которых языком образования является русский язык, изучение родного языка и родной литературы 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обучающихся, родителей (законных представителей) несовершеннолетних обучающихся.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второго иностранного языка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перечня, предлагаемого Организацией, осуществляется по заявлению обучающихся, родителей  и при наличии в Организации необходимых условий.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изучении предметной области "Основы духовно-нравственной культуры народов России" по заявлению обучающихся, родителей (законных представителей) несовершеннолетних обучающихся осуществляется выбор одного из учебных курсов (учебных модулей) из перечня, предлагаемого Организацией.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без направлений.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FE7B1-D030-4416-B671-E67365C2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 НОО и ФГОС ООО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6A9AB4-E882-484B-A5D5-C3C2644CB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27" t="36384" r="28087" b="12220"/>
          <a:stretch/>
        </p:blipFill>
        <p:spPr>
          <a:xfrm>
            <a:off x="107504" y="980728"/>
            <a:ext cx="9036496" cy="5688632"/>
          </a:xfrm>
        </p:spPr>
      </p:pic>
    </p:spTree>
    <p:extLst>
      <p:ext uri="{BB962C8B-B14F-4D97-AF65-F5344CB8AC3E}">
        <p14:creationId xmlns="" xmlns:p14="http://schemas.microsoft.com/office/powerpoint/2010/main" val="27229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rtmL8Yek.ccIg0LYk7c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S58auvV0uT84soyWxs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It.7lZHUC6RYxsd1D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h7_1_z9EqG7ORR1FwI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HUSK8M40.ZCXgbhj1Z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R1C1kiu0CEZfryB6LHf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525.125"/>
  <p:tag name="ORIGTOP" val="393.875"/>
  <p:tag name="ORIGHEIGHT" val="70.375"/>
  <p:tag name="ORIGWIDTH" val="113.875"/>
  <p:tag name="THINKCELLSHAPEDONOTDELETE" val="pinEmmY0ivUij07cNhNKl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X1NRlW5kCLwqThwz2N5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6LJt4DwEihTKA6Y2Ac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W_3D15pEWS4d5rp5m1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L_k0AO9Em.62FdGADK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KUYGkzZk.WiMlo1HPB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LjiH8VKkmpkWfYshVXB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CicJ2PtEyZ8aSJYG9l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vUFjGNC0W0eWW4wGoQ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nU5Iau00KCNrCSg25h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ue9SVTV0qhUKbZJndwjg"/>
</p:tagLst>
</file>

<file path=ppt/theme/theme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РП</Template>
  <TotalTime>6376</TotalTime>
  <Words>3102</Words>
  <Application>Microsoft Office PowerPoint</Application>
  <PresentationFormat>Экран (4:3)</PresentationFormat>
  <Paragraphs>517</Paragraphs>
  <Slides>62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5" baseType="lpstr">
      <vt:lpstr>23_Тема Office</vt:lpstr>
      <vt:lpstr>1_Тема Office</vt:lpstr>
      <vt:lpstr>think-cell Slide</vt:lpstr>
      <vt:lpstr>  Обновленные ФГОС: новые механизмы повышения качества образования   </vt:lpstr>
      <vt:lpstr>МИНПРОСВЕЩЕНИЯ РОССИИ ПРИКАЗ от 31 мая 2021 г. N 286   «Об утверждении ФГОС начального общего образования»  ПРИКАЗ от 31 мая 2021 г. N 287   «Об утверждении ФГОС основного общего образования»</vt:lpstr>
      <vt:lpstr>Последовательность действий по введению ФГОС</vt:lpstr>
      <vt:lpstr>Слайд 4</vt:lpstr>
      <vt:lpstr>ФГОС начального и основного общего образования  Общие положения</vt:lpstr>
      <vt:lpstr>ФГОС основного общего образования Общие положения</vt:lpstr>
      <vt:lpstr>Слайд 7</vt:lpstr>
      <vt:lpstr>Отдельные положения ФГОС ООО</vt:lpstr>
      <vt:lpstr>Обновленные ФГОС НОО и ФГОС ООО</vt:lpstr>
      <vt:lpstr>Личностные результаты  по направлениям воспитания:</vt:lpstr>
      <vt:lpstr>Планируемые предметные результаты</vt:lpstr>
      <vt:lpstr>Требования к условиям реализации ФГОС</vt:lpstr>
      <vt:lpstr>Статус ФГ в системе результатов по ФГОС</vt:lpstr>
      <vt:lpstr> Приказ Министерства просвещения Российской Федерации и приказ Федеральной службы по надзору в сфере образования и науки от 06.05.2019 № 590/219 (с изменениями от 24.12.2019 № 1718/716)  </vt:lpstr>
      <vt:lpstr>Основная образовательная программа ООО</vt:lpstr>
      <vt:lpstr>ФГОС 2022: ООП ООО</vt:lpstr>
      <vt:lpstr>ФГОС: Рабочая программа учебного предмета</vt:lpstr>
      <vt:lpstr>  Положение  о рабочей программе учебных предметов, учебных курсов </vt:lpstr>
      <vt:lpstr> Положение  о рабочей программе курсов внеурочной деятельности </vt:lpstr>
      <vt:lpstr> ФГОС начального общего образования – Приказ Минобрнауки России от 6 октября 2009 г. N 373  Изменения: 26 ноября 2010 г., 22 сентября 2011 г., 18 декабря 2012 г., 29 декабря 2014 г., 18 мая, 31 декабря 2015 г., 11 декабря 2020 г. </vt:lpstr>
      <vt:lpstr>Структура Рабочей программы воспитания – ФГОС </vt:lpstr>
      <vt:lpstr>!!! Структура РПВ будет изменена к 1 сентября 2022 г.</vt:lpstr>
      <vt:lpstr>ФГОС 2022: ООП ООО</vt:lpstr>
      <vt:lpstr>  ФГОС 2022: ООП ООО   Программа коррекционной работы должна содержать: </vt:lpstr>
      <vt:lpstr>Внеурочная деятельность</vt:lpstr>
      <vt:lpstr>Поддержка введения обновленных ФГОС</vt:lpstr>
      <vt:lpstr>Слайд 27</vt:lpstr>
      <vt:lpstr>Слайд 28</vt:lpstr>
      <vt:lpstr>Слайд 29</vt:lpstr>
      <vt:lpstr>Единое содержание общего образования</vt:lpstr>
      <vt:lpstr>Обновление содержания образования</vt:lpstr>
      <vt:lpstr>Обновление содержания образования</vt:lpstr>
      <vt:lpstr>Слайд 33</vt:lpstr>
      <vt:lpstr>Обновление содержания по обществознанию</vt:lpstr>
      <vt:lpstr>Слайд 35</vt:lpstr>
      <vt:lpstr>Слайд 36</vt:lpstr>
      <vt:lpstr>Проект ФИПИ: Кодификатор по географии 5-9</vt:lpstr>
      <vt:lpstr>Проект ФИПИ: Кодификатор по географии 5-9</vt:lpstr>
      <vt:lpstr>Проект ФИПИ: Кодификатор по географии 5-9</vt:lpstr>
      <vt:lpstr>Проект ФИПИ: Кодификатор по географии 5-9</vt:lpstr>
      <vt:lpstr>Слайд 41</vt:lpstr>
      <vt:lpstr>Универсальный кодификатор.                                       Метапредметные результаты</vt:lpstr>
      <vt:lpstr>Слайд 43</vt:lpstr>
      <vt:lpstr>Слайд 44</vt:lpstr>
      <vt:lpstr>Слайд 45</vt:lpstr>
      <vt:lpstr>Слайд 46</vt:lpstr>
      <vt:lpstr>Слайд 47</vt:lpstr>
      <vt:lpstr>Слайд 48</vt:lpstr>
      <vt:lpstr>НИКО, 6 класс, октябрь 2021 года</vt:lpstr>
      <vt:lpstr>Слайд 50</vt:lpstr>
      <vt:lpstr>Слайд 51</vt:lpstr>
      <vt:lpstr>НИКО, 8 класс, октябрь 2021 года</vt:lpstr>
      <vt:lpstr>НИКО, 8 класс, октябрь 2021 года</vt:lpstr>
      <vt:lpstr>НИКО, 8 класс, октябрь 2021 года</vt:lpstr>
      <vt:lpstr> Анализ результатов НИКО (личностные и метапредметные результаты)  </vt:lpstr>
      <vt:lpstr>Слайд 56</vt:lpstr>
      <vt:lpstr>Направления обновления содержания и технологий  </vt:lpstr>
      <vt:lpstr>Профессиональное развитие сфокусировано  на происходящем в классе</vt:lpstr>
      <vt:lpstr>Слайд 59</vt:lpstr>
      <vt:lpstr>Слайд 60</vt:lpstr>
      <vt:lpstr>Слайд 61</vt:lpstr>
      <vt:lpstr>Слайд 62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546</cp:revision>
  <cp:lastPrinted>1601-01-01T00:00:00Z</cp:lastPrinted>
  <dcterms:created xsi:type="dcterms:W3CDTF">2014-10-01T00:34:48Z</dcterms:created>
  <dcterms:modified xsi:type="dcterms:W3CDTF">2022-09-30T04:24:40Z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