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tags/tag16.xml" ContentType="application/vnd.openxmlformats-officedocument.presentationml.tags+xml"/>
  <Override PartName="/docProps/custom.xml" ContentType="application/vnd.openxmlformats-officedocument.custom-properties+xml"/>
  <Override PartName="/ppt/diagrams/layout1.xml" ContentType="application/vnd.openxmlformats-officedocument.drawingml.diagramLayout+xml"/>
  <Override PartName="/ppt/tags/tag12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tags/tag3.xml" ContentType="application/vnd.openxmlformats-officedocument.presentationml.tags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7.xml" ContentType="application/vnd.openxmlformats-officedocument.presentationml.tag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tags/tag15.xml" ContentType="application/vnd.openxmlformats-officedocument.presentationml.tags+xml"/>
  <Override PartName="/ppt/tags/tag13.xml" ContentType="application/vnd.openxmlformats-officedocument.presentationml.tags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tags/tag14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986" r:id="rId2"/>
  </p:sldMasterIdLst>
  <p:notesMasterIdLst>
    <p:notesMasterId r:id="rId65"/>
  </p:notesMasterIdLst>
  <p:sldIdLst>
    <p:sldId id="1505" r:id="rId3"/>
    <p:sldId id="1709" r:id="rId4"/>
    <p:sldId id="1710" r:id="rId5"/>
    <p:sldId id="1736" r:id="rId6"/>
    <p:sldId id="1711" r:id="rId7"/>
    <p:sldId id="1712" r:id="rId8"/>
    <p:sldId id="1713" r:id="rId9"/>
    <p:sldId id="1714" r:id="rId10"/>
    <p:sldId id="1715" r:id="rId11"/>
    <p:sldId id="1734" r:id="rId12"/>
    <p:sldId id="1716" r:id="rId13"/>
    <p:sldId id="1744" r:id="rId14"/>
    <p:sldId id="1745" r:id="rId15"/>
    <p:sldId id="1746" r:id="rId16"/>
    <p:sldId id="1748" r:id="rId17"/>
    <p:sldId id="1749" r:id="rId18"/>
    <p:sldId id="1717" r:id="rId19"/>
    <p:sldId id="1718" r:id="rId20"/>
    <p:sldId id="1719" r:id="rId21"/>
    <p:sldId id="1513" r:id="rId22"/>
    <p:sldId id="1514" r:id="rId23"/>
    <p:sldId id="1722" r:id="rId24"/>
    <p:sldId id="1742" r:id="rId25"/>
    <p:sldId id="1743" r:id="rId26"/>
    <p:sldId id="1751" r:id="rId27"/>
    <p:sldId id="1620" r:id="rId28"/>
    <p:sldId id="1649" r:id="rId29"/>
    <p:sldId id="1724" r:id="rId30"/>
    <p:sldId id="1530" r:id="rId31"/>
    <p:sldId id="1673" r:id="rId32"/>
    <p:sldId id="1674" r:id="rId33"/>
    <p:sldId id="1675" r:id="rId34"/>
    <p:sldId id="1676" r:id="rId35"/>
    <p:sldId id="1677" r:id="rId36"/>
    <p:sldId id="1737" r:id="rId37"/>
    <p:sldId id="1553" r:id="rId38"/>
    <p:sldId id="1678" r:id="rId39"/>
    <p:sldId id="1679" r:id="rId40"/>
    <p:sldId id="1680" r:id="rId41"/>
    <p:sldId id="1681" r:id="rId42"/>
    <p:sldId id="1682" r:id="rId43"/>
    <p:sldId id="1683" r:id="rId44"/>
    <p:sldId id="1685" r:id="rId45"/>
    <p:sldId id="1688" r:id="rId46"/>
    <p:sldId id="1726" r:id="rId47"/>
    <p:sldId id="1739" r:id="rId48"/>
    <p:sldId id="1617" r:id="rId49"/>
    <p:sldId id="1727" r:id="rId50"/>
    <p:sldId id="1752" r:id="rId51"/>
    <p:sldId id="1662" r:id="rId52"/>
    <p:sldId id="1663" r:id="rId53"/>
    <p:sldId id="1665" r:id="rId54"/>
    <p:sldId id="1666" r:id="rId55"/>
    <p:sldId id="1667" r:id="rId56"/>
    <p:sldId id="1668" r:id="rId57"/>
    <p:sldId id="1605" r:id="rId58"/>
    <p:sldId id="1728" r:id="rId59"/>
    <p:sldId id="1729" r:id="rId60"/>
    <p:sldId id="1750" r:id="rId61"/>
    <p:sldId id="1731" r:id="rId62"/>
    <p:sldId id="1732" r:id="rId63"/>
    <p:sldId id="1733" r:id="rId6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7C5989"/>
    <a:srgbClr val="274E75"/>
    <a:srgbClr val="384E64"/>
    <a:srgbClr val="A8EEFE"/>
    <a:srgbClr val="96EAFE"/>
    <a:srgbClr val="4D6B89"/>
    <a:srgbClr val="5F5F5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64" autoAdjust="0"/>
  </p:normalViewPr>
  <p:slideViewPr>
    <p:cSldViewPr>
      <p:cViewPr varScale="1">
        <p:scale>
          <a:sx n="41" d="100"/>
          <a:sy n="41" d="100"/>
        </p:scale>
        <p:origin x="-131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58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3D9A6C-17CE-4B30-867B-1C93BF9F9C61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29FC5B7-213E-4A9A-A2C9-21DD476B185C}">
      <dgm:prSet phldrT="[Текст]" custT="1"/>
      <dgm:spPr/>
      <dgm:t>
        <a:bodyPr/>
        <a:lstStyle/>
        <a:p>
          <a:r>
            <a:rPr lang="ru-RU" sz="2400" b="1" dirty="0">
              <a:latin typeface="Times New Roman" pitchFamily="18" charset="0"/>
              <a:cs typeface="Times New Roman" pitchFamily="18" charset="0"/>
            </a:rPr>
            <a:t>ФГ- синтез знаний, навыков, мотивации и опыта</a:t>
          </a:r>
        </a:p>
      </dgm:t>
    </dgm:pt>
    <dgm:pt modelId="{995A4548-7AFF-45E5-A710-6B853327C1E5}" type="parTrans" cxnId="{9F0B066D-9C04-44C1-BABC-1A153EA12B5B}">
      <dgm:prSet/>
      <dgm:spPr/>
      <dgm:t>
        <a:bodyPr/>
        <a:lstStyle/>
        <a:p>
          <a:endParaRPr lang="ru-RU"/>
        </a:p>
      </dgm:t>
    </dgm:pt>
    <dgm:pt modelId="{247308C0-C109-4F69-9281-95BF11767027}" type="sibTrans" cxnId="{9F0B066D-9C04-44C1-BABC-1A153EA12B5B}">
      <dgm:prSet/>
      <dgm:spPr/>
      <dgm:t>
        <a:bodyPr/>
        <a:lstStyle/>
        <a:p>
          <a:endParaRPr lang="ru-RU"/>
        </a:p>
      </dgm:t>
    </dgm:pt>
    <dgm:pt modelId="{4F3CA190-DB86-4751-888B-E708F91C0783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Личностное развитие </a:t>
          </a:r>
          <a:r>
            <a: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(результат «</a:t>
          </a:r>
          <a:r>
            <a:rPr lang="ru-RU" sz="2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смыслообразование</a:t>
          </a:r>
          <a:r>
            <a: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и нравственно-этическая ориентация») обеспечивает мотивацию ответственности за социальную востребованность предметных знаний и навыков </a:t>
          </a:r>
        </a:p>
      </dgm:t>
    </dgm:pt>
    <dgm:pt modelId="{87D06304-10B9-47DB-86EE-B490D20E5773}" type="parTrans" cxnId="{C4AB3A21-EE22-4F0D-B3C9-7B4AE607B31E}">
      <dgm:prSet/>
      <dgm:spPr/>
      <dgm:t>
        <a:bodyPr/>
        <a:lstStyle/>
        <a:p>
          <a:endParaRPr lang="ru-RU"/>
        </a:p>
      </dgm:t>
    </dgm:pt>
    <dgm:pt modelId="{AA69E841-629B-4029-BD64-6389CBA19093}" type="sibTrans" cxnId="{C4AB3A21-EE22-4F0D-B3C9-7B4AE607B31E}">
      <dgm:prSet/>
      <dgm:spPr/>
      <dgm:t>
        <a:bodyPr/>
        <a:lstStyle/>
        <a:p>
          <a:endParaRPr lang="ru-RU"/>
        </a:p>
      </dgm:t>
    </dgm:pt>
    <dgm:pt modelId="{8B9CDC6A-5415-4570-93AE-EF5B83070FD6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Метапредметные результаты (УУД + межпредметные понятия) дают способы действий с предметным содержанием</a:t>
          </a:r>
        </a:p>
      </dgm:t>
    </dgm:pt>
    <dgm:pt modelId="{6838CCCF-0AE9-4C53-9C5D-962B6CF35645}" type="parTrans" cxnId="{3EAB7B1A-97E3-405A-8D37-023BD87B4A37}">
      <dgm:prSet/>
      <dgm:spPr/>
      <dgm:t>
        <a:bodyPr/>
        <a:lstStyle/>
        <a:p>
          <a:endParaRPr lang="ru-RU"/>
        </a:p>
      </dgm:t>
    </dgm:pt>
    <dgm:pt modelId="{8EA36BB0-8A66-47F4-8DA6-BF0580EDAD1B}" type="sibTrans" cxnId="{3EAB7B1A-97E3-405A-8D37-023BD87B4A37}">
      <dgm:prSet/>
      <dgm:spPr/>
      <dgm:t>
        <a:bodyPr/>
        <a:lstStyle/>
        <a:p>
          <a:endParaRPr lang="ru-RU"/>
        </a:p>
      </dgm:t>
    </dgm:pt>
    <dgm:pt modelId="{FBCFCCDD-E123-4871-BC84-0D03BC2EEFD3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800" dirty="0">
              <a:latin typeface="Times New Roman" pitchFamily="18" charset="0"/>
              <a:cs typeface="Times New Roman" pitchFamily="18" charset="0"/>
            </a:rPr>
            <a:t>Проектная деятельность создает условия для реализации знаний в осознанной социально востребованной </a:t>
          </a:r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деятельности</a:t>
          </a:r>
        </a:p>
        <a:p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BB522C08-8A04-4176-A9A9-10B70C09D941}" type="parTrans" cxnId="{33B56FEC-AE97-4E27-818B-43FBDE6C94E2}">
      <dgm:prSet/>
      <dgm:spPr/>
      <dgm:t>
        <a:bodyPr/>
        <a:lstStyle/>
        <a:p>
          <a:endParaRPr lang="ru-RU"/>
        </a:p>
      </dgm:t>
    </dgm:pt>
    <dgm:pt modelId="{E39F1A4D-6C82-4459-8259-0C7FD247B58A}" type="sibTrans" cxnId="{33B56FEC-AE97-4E27-818B-43FBDE6C94E2}">
      <dgm:prSet/>
      <dgm:spPr/>
      <dgm:t>
        <a:bodyPr/>
        <a:lstStyle/>
        <a:p>
          <a:endParaRPr lang="ru-RU"/>
        </a:p>
      </dgm:t>
    </dgm:pt>
    <dgm:pt modelId="{FA8C14D5-EF59-4727-808F-EF50322B8B9E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Предметные р</a:t>
          </a:r>
          <a:r>
            <a: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езультаты дают представление о явлениях окружающего мира; формируют </a:t>
          </a:r>
          <a:r>
            <a:rPr lang="ru-RU" sz="24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знаниево-информационный</a:t>
          </a:r>
          <a:r>
            <a: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каркас ФГ </a:t>
          </a:r>
          <a:endParaRPr lang="ru-RU" sz="24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endParaRPr lang="ru-RU" sz="24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1F8AA23-D027-442D-9CA6-7E25901B3FDA}" type="parTrans" cxnId="{C0D2E24F-911F-48A8-9248-B480820ADEA6}">
      <dgm:prSet/>
      <dgm:spPr/>
      <dgm:t>
        <a:bodyPr/>
        <a:lstStyle/>
        <a:p>
          <a:endParaRPr lang="ru-RU"/>
        </a:p>
      </dgm:t>
    </dgm:pt>
    <dgm:pt modelId="{9D690615-0A69-490A-80A0-A17AA0DF4D57}" type="sibTrans" cxnId="{C0D2E24F-911F-48A8-9248-B480820ADEA6}">
      <dgm:prSet/>
      <dgm:spPr/>
      <dgm:t>
        <a:bodyPr/>
        <a:lstStyle/>
        <a:p>
          <a:endParaRPr lang="ru-RU"/>
        </a:p>
      </dgm:t>
    </dgm:pt>
    <dgm:pt modelId="{EE77F611-A3C5-488C-A6F3-67BDD58A5D14}" type="pres">
      <dgm:prSet presAssocID="{023D9A6C-17CE-4B30-867B-1C93BF9F9C61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2B3374-45D8-45CA-8F4A-F3D736FC394D}" type="pres">
      <dgm:prSet presAssocID="{023D9A6C-17CE-4B30-867B-1C93BF9F9C61}" presName="matrix" presStyleCnt="0"/>
      <dgm:spPr/>
    </dgm:pt>
    <dgm:pt modelId="{99F84169-0C4F-4F38-B833-DE27FF9079ED}" type="pres">
      <dgm:prSet presAssocID="{023D9A6C-17CE-4B30-867B-1C93BF9F9C61}" presName="tile1" presStyleLbl="node1" presStyleIdx="0" presStyleCnt="4"/>
      <dgm:spPr/>
      <dgm:t>
        <a:bodyPr/>
        <a:lstStyle/>
        <a:p>
          <a:endParaRPr lang="ru-RU"/>
        </a:p>
      </dgm:t>
    </dgm:pt>
    <dgm:pt modelId="{5F1FF03E-67F6-46FB-851B-AAE3AF8BF425}" type="pres">
      <dgm:prSet presAssocID="{023D9A6C-17CE-4B30-867B-1C93BF9F9C61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AB96D5-DF86-4971-B3EB-9490E77F3C8A}" type="pres">
      <dgm:prSet presAssocID="{023D9A6C-17CE-4B30-867B-1C93BF9F9C61}" presName="tile2" presStyleLbl="node1" presStyleIdx="1" presStyleCnt="4"/>
      <dgm:spPr/>
      <dgm:t>
        <a:bodyPr/>
        <a:lstStyle/>
        <a:p>
          <a:endParaRPr lang="ru-RU"/>
        </a:p>
      </dgm:t>
    </dgm:pt>
    <dgm:pt modelId="{5A7BF88E-D3FC-42D1-BE9B-055089A14A11}" type="pres">
      <dgm:prSet presAssocID="{023D9A6C-17CE-4B30-867B-1C93BF9F9C61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7EB266-D492-4B70-8435-B6442F63FE88}" type="pres">
      <dgm:prSet presAssocID="{023D9A6C-17CE-4B30-867B-1C93BF9F9C61}" presName="tile3" presStyleLbl="node1" presStyleIdx="2" presStyleCnt="4"/>
      <dgm:spPr/>
      <dgm:t>
        <a:bodyPr/>
        <a:lstStyle/>
        <a:p>
          <a:endParaRPr lang="ru-RU"/>
        </a:p>
      </dgm:t>
    </dgm:pt>
    <dgm:pt modelId="{F932BD93-6C75-4A83-B230-67117C5E3EF9}" type="pres">
      <dgm:prSet presAssocID="{023D9A6C-17CE-4B30-867B-1C93BF9F9C61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0C2796-FFCE-4A9C-976D-FB61E47B8727}" type="pres">
      <dgm:prSet presAssocID="{023D9A6C-17CE-4B30-867B-1C93BF9F9C61}" presName="tile4" presStyleLbl="node1" presStyleIdx="3" presStyleCnt="4"/>
      <dgm:spPr/>
      <dgm:t>
        <a:bodyPr/>
        <a:lstStyle/>
        <a:p>
          <a:endParaRPr lang="ru-RU"/>
        </a:p>
      </dgm:t>
    </dgm:pt>
    <dgm:pt modelId="{49184715-C2F1-41BC-8B5A-B6208DC9CDB3}" type="pres">
      <dgm:prSet presAssocID="{023D9A6C-17CE-4B30-867B-1C93BF9F9C61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A40335-89DB-4374-BA63-8F7C1F2E6E56}" type="pres">
      <dgm:prSet presAssocID="{023D9A6C-17CE-4B30-867B-1C93BF9F9C61}" presName="centerTile" presStyleLbl="fgShp" presStyleIdx="0" presStyleCnt="1" custScaleX="122222" custScaleY="89410" custLinFactNeighborX="-2778" custLinFactNeighborY="-14118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9F0B066D-9C04-44C1-BABC-1A153EA12B5B}" srcId="{023D9A6C-17CE-4B30-867B-1C93BF9F9C61}" destId="{429FC5B7-213E-4A9A-A2C9-21DD476B185C}" srcOrd="0" destOrd="0" parTransId="{995A4548-7AFF-45E5-A710-6B853327C1E5}" sibTransId="{247308C0-C109-4F69-9281-95BF11767027}"/>
    <dgm:cxn modelId="{B318BD17-4480-4FC5-AAE8-C2B28E25BA23}" type="presOf" srcId="{8B9CDC6A-5415-4570-93AE-EF5B83070FD6}" destId="{5A7BF88E-D3FC-42D1-BE9B-055089A14A11}" srcOrd="1" destOrd="0" presId="urn:microsoft.com/office/officeart/2005/8/layout/matrix1"/>
    <dgm:cxn modelId="{C0D2E24F-911F-48A8-9248-B480820ADEA6}" srcId="{429FC5B7-213E-4A9A-A2C9-21DD476B185C}" destId="{FA8C14D5-EF59-4727-808F-EF50322B8B9E}" srcOrd="3" destOrd="0" parTransId="{31F8AA23-D027-442D-9CA6-7E25901B3FDA}" sibTransId="{9D690615-0A69-490A-80A0-A17AA0DF4D57}"/>
    <dgm:cxn modelId="{19498A47-6907-4AE1-9BCF-6C18141938E0}" type="presOf" srcId="{8B9CDC6A-5415-4570-93AE-EF5B83070FD6}" destId="{2CAB96D5-DF86-4971-B3EB-9490E77F3C8A}" srcOrd="0" destOrd="0" presId="urn:microsoft.com/office/officeart/2005/8/layout/matrix1"/>
    <dgm:cxn modelId="{33B56FEC-AE97-4E27-818B-43FBDE6C94E2}" srcId="{429FC5B7-213E-4A9A-A2C9-21DD476B185C}" destId="{FBCFCCDD-E123-4871-BC84-0D03BC2EEFD3}" srcOrd="2" destOrd="0" parTransId="{BB522C08-8A04-4176-A9A9-10B70C09D941}" sibTransId="{E39F1A4D-6C82-4459-8259-0C7FD247B58A}"/>
    <dgm:cxn modelId="{8B08519B-D95C-4AF7-80D8-C8EA0D6B21C7}" type="presOf" srcId="{429FC5B7-213E-4A9A-A2C9-21DD476B185C}" destId="{71A40335-89DB-4374-BA63-8F7C1F2E6E56}" srcOrd="0" destOrd="0" presId="urn:microsoft.com/office/officeart/2005/8/layout/matrix1"/>
    <dgm:cxn modelId="{E34FF375-E740-45A3-B43F-0C6BF1D7128B}" type="presOf" srcId="{023D9A6C-17CE-4B30-867B-1C93BF9F9C61}" destId="{EE77F611-A3C5-488C-A6F3-67BDD58A5D14}" srcOrd="0" destOrd="0" presId="urn:microsoft.com/office/officeart/2005/8/layout/matrix1"/>
    <dgm:cxn modelId="{F8BF1BFF-9A71-418F-BEA9-2406F9C8AD12}" type="presOf" srcId="{FA8C14D5-EF59-4727-808F-EF50322B8B9E}" destId="{A50C2796-FFCE-4A9C-976D-FB61E47B8727}" srcOrd="0" destOrd="0" presId="urn:microsoft.com/office/officeart/2005/8/layout/matrix1"/>
    <dgm:cxn modelId="{211A7C25-3D7F-4B49-8046-2F4A72759E91}" type="presOf" srcId="{4F3CA190-DB86-4751-888B-E708F91C0783}" destId="{99F84169-0C4F-4F38-B833-DE27FF9079ED}" srcOrd="0" destOrd="0" presId="urn:microsoft.com/office/officeart/2005/8/layout/matrix1"/>
    <dgm:cxn modelId="{2469C586-BF4F-4610-B8A2-1944364DF00B}" type="presOf" srcId="{FBCFCCDD-E123-4871-BC84-0D03BC2EEFD3}" destId="{F932BD93-6C75-4A83-B230-67117C5E3EF9}" srcOrd="1" destOrd="0" presId="urn:microsoft.com/office/officeart/2005/8/layout/matrix1"/>
    <dgm:cxn modelId="{C4AB3A21-EE22-4F0D-B3C9-7B4AE607B31E}" srcId="{429FC5B7-213E-4A9A-A2C9-21DD476B185C}" destId="{4F3CA190-DB86-4751-888B-E708F91C0783}" srcOrd="0" destOrd="0" parTransId="{87D06304-10B9-47DB-86EE-B490D20E5773}" sibTransId="{AA69E841-629B-4029-BD64-6389CBA19093}"/>
    <dgm:cxn modelId="{7374B303-8FD8-46E6-8AB0-9E7E6172FCE2}" type="presOf" srcId="{4F3CA190-DB86-4751-888B-E708F91C0783}" destId="{5F1FF03E-67F6-46FB-851B-AAE3AF8BF425}" srcOrd="1" destOrd="0" presId="urn:microsoft.com/office/officeart/2005/8/layout/matrix1"/>
    <dgm:cxn modelId="{81CEE7B8-CA2F-4239-8059-B2F1F84E02C2}" type="presOf" srcId="{FBCFCCDD-E123-4871-BC84-0D03BC2EEFD3}" destId="{557EB266-D492-4B70-8435-B6442F63FE88}" srcOrd="0" destOrd="0" presId="urn:microsoft.com/office/officeart/2005/8/layout/matrix1"/>
    <dgm:cxn modelId="{9DDA6A51-2CE0-4649-97F4-82D17F090D90}" type="presOf" srcId="{FA8C14D5-EF59-4727-808F-EF50322B8B9E}" destId="{49184715-C2F1-41BC-8B5A-B6208DC9CDB3}" srcOrd="1" destOrd="0" presId="urn:microsoft.com/office/officeart/2005/8/layout/matrix1"/>
    <dgm:cxn modelId="{3EAB7B1A-97E3-405A-8D37-023BD87B4A37}" srcId="{429FC5B7-213E-4A9A-A2C9-21DD476B185C}" destId="{8B9CDC6A-5415-4570-93AE-EF5B83070FD6}" srcOrd="1" destOrd="0" parTransId="{6838CCCF-0AE9-4C53-9C5D-962B6CF35645}" sibTransId="{8EA36BB0-8A66-47F4-8DA6-BF0580EDAD1B}"/>
    <dgm:cxn modelId="{B0B2D5DA-6C81-4D07-92AC-74C14F3C24B2}" type="presParOf" srcId="{EE77F611-A3C5-488C-A6F3-67BDD58A5D14}" destId="{7A2B3374-45D8-45CA-8F4A-F3D736FC394D}" srcOrd="0" destOrd="0" presId="urn:microsoft.com/office/officeart/2005/8/layout/matrix1"/>
    <dgm:cxn modelId="{DF276843-ED15-4C40-86C0-5C83106E7536}" type="presParOf" srcId="{7A2B3374-45D8-45CA-8F4A-F3D736FC394D}" destId="{99F84169-0C4F-4F38-B833-DE27FF9079ED}" srcOrd="0" destOrd="0" presId="urn:microsoft.com/office/officeart/2005/8/layout/matrix1"/>
    <dgm:cxn modelId="{E913500C-F2F1-4C1A-932E-C663BED43F01}" type="presParOf" srcId="{7A2B3374-45D8-45CA-8F4A-F3D736FC394D}" destId="{5F1FF03E-67F6-46FB-851B-AAE3AF8BF425}" srcOrd="1" destOrd="0" presId="urn:microsoft.com/office/officeart/2005/8/layout/matrix1"/>
    <dgm:cxn modelId="{74BEEC9A-A01F-405D-BDAD-106777F31446}" type="presParOf" srcId="{7A2B3374-45D8-45CA-8F4A-F3D736FC394D}" destId="{2CAB96D5-DF86-4971-B3EB-9490E77F3C8A}" srcOrd="2" destOrd="0" presId="urn:microsoft.com/office/officeart/2005/8/layout/matrix1"/>
    <dgm:cxn modelId="{4B08543F-6648-4693-B620-F75DA5BE45AB}" type="presParOf" srcId="{7A2B3374-45D8-45CA-8F4A-F3D736FC394D}" destId="{5A7BF88E-D3FC-42D1-BE9B-055089A14A11}" srcOrd="3" destOrd="0" presId="urn:microsoft.com/office/officeart/2005/8/layout/matrix1"/>
    <dgm:cxn modelId="{179B65EF-212D-41C5-BF4B-08AD049FBB12}" type="presParOf" srcId="{7A2B3374-45D8-45CA-8F4A-F3D736FC394D}" destId="{557EB266-D492-4B70-8435-B6442F63FE88}" srcOrd="4" destOrd="0" presId="urn:microsoft.com/office/officeart/2005/8/layout/matrix1"/>
    <dgm:cxn modelId="{9ADB3D45-FCE9-4CEA-ABBD-FD43C949C1E6}" type="presParOf" srcId="{7A2B3374-45D8-45CA-8F4A-F3D736FC394D}" destId="{F932BD93-6C75-4A83-B230-67117C5E3EF9}" srcOrd="5" destOrd="0" presId="urn:microsoft.com/office/officeart/2005/8/layout/matrix1"/>
    <dgm:cxn modelId="{FDA298CA-3A6D-419C-B2DC-DA8581F78AD8}" type="presParOf" srcId="{7A2B3374-45D8-45CA-8F4A-F3D736FC394D}" destId="{A50C2796-FFCE-4A9C-976D-FB61E47B8727}" srcOrd="6" destOrd="0" presId="urn:microsoft.com/office/officeart/2005/8/layout/matrix1"/>
    <dgm:cxn modelId="{40147CCC-30FA-4F83-91B6-347C68C795EC}" type="presParOf" srcId="{7A2B3374-45D8-45CA-8F4A-F3D736FC394D}" destId="{49184715-C2F1-41BC-8B5A-B6208DC9CDB3}" srcOrd="7" destOrd="0" presId="urn:microsoft.com/office/officeart/2005/8/layout/matrix1"/>
    <dgm:cxn modelId="{33613FE1-79A1-48B8-85D7-C37488167F14}" type="presParOf" srcId="{EE77F611-A3C5-488C-A6F3-67BDD58A5D14}" destId="{71A40335-89DB-4374-BA63-8F7C1F2E6E56}" srcOrd="1" destOrd="0" presId="urn:microsoft.com/office/officeart/2005/8/layout/matrix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3AEED-6FAA-4C1A-8C3D-44391978D9F2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F368E9-A4E7-4813-B068-74AB4BDFE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67642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2B07D-CC57-46AD-9F32-26695D096664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86843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>
            <a:extLst>
              <a:ext uri="{FF2B5EF4-FFF2-40B4-BE49-F238E27FC236}">
                <a16:creationId xmlns:a16="http://schemas.microsoft.com/office/drawing/2014/main" xmlns="" id="{BDCBADE1-6C0D-4CC0-AC6B-7316B9F647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Rectangle 3">
            <a:extLst>
              <a:ext uri="{FF2B5EF4-FFF2-40B4-BE49-F238E27FC236}">
                <a16:creationId xmlns:a16="http://schemas.microsoft.com/office/drawing/2014/main" xmlns="" id="{9D864D61-B2A7-406C-9F4E-7E3CC0CD5D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>
            <a:extLst>
              <a:ext uri="{FF2B5EF4-FFF2-40B4-BE49-F238E27FC236}">
                <a16:creationId xmlns:a16="http://schemas.microsoft.com/office/drawing/2014/main" xmlns="" id="{BDCBADE1-6C0D-4CC0-AC6B-7316B9F647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Rectangle 3">
            <a:extLst>
              <a:ext uri="{FF2B5EF4-FFF2-40B4-BE49-F238E27FC236}">
                <a16:creationId xmlns:a16="http://schemas.microsoft.com/office/drawing/2014/main" xmlns="" id="{9D864D61-B2A7-406C-9F4E-7E3CC0CD5D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2B07D-CC57-46AD-9F32-26695D096664}" type="slidenum">
              <a:rPr lang="ru-RU" smtClean="0"/>
              <a:pPr/>
              <a:t>35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86198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>
              <a:latin typeface="Arial" pitchFamily="34" charset="0"/>
            </a:endParaRPr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6F64B6-99CF-48E9-A45B-293DE30ACA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B91F291-D525-4B28-A391-F2EDC3D4C570}" type="datetimeFigureOut">
              <a:rPr lang="ru-RU"/>
              <a:pPr>
                <a:defRPr/>
              </a:pPr>
              <a:t>30.09.2022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0E837BFB-3117-4BB1-ADD4-0FE5269446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2494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929338A-EF8B-44B1-AF51-DB90FCCABBEE}" type="datetimeFigureOut">
              <a:rPr lang="ru-RU"/>
              <a:pPr>
                <a:defRPr/>
              </a:pPr>
              <a:t>30.09.2022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22376C9C-EE3B-4E4F-BCB3-81EABF71F2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21253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94F61C7-ED02-4C50-A1F2-95B9AB9F8B7F}" type="datetimeFigureOut">
              <a:rPr lang="ru-RU"/>
              <a:pPr>
                <a:defRPr/>
              </a:pPr>
              <a:t>30.09.2022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8932E59-4656-4803-98F0-E2EA385840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7763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11AA64-46BB-4662-8960-670277833A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1C2634D-F19F-45DE-9A5E-7582939146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60848B2-B417-477F-90C5-E045A10D2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B564E46-2258-427B-B80C-8631D3419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064B2F8-1BD1-42DD-B356-97BA49D87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724677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3F3282-258A-47B9-B986-537F67F62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FE58982-2C71-454E-A1E3-B297B2BBFD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7F66531-5A8F-4B50-91A3-1F86BE417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657626E-20C5-433E-8478-77A0E16D0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CC5D7EC-2FE2-4813-84ED-2B58CE1A6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34763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6C21282-F953-4438-890B-ACB745F7B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FC79D9E-F8E4-4985-AB02-63D7A6EB12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95B8489-0AEF-4A19-A055-31AA4B209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D117B53-4B9D-4B1C-B618-A5C4B62C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C2C8518-E7A2-4A92-82FB-D15DC7721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354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491AFC-1C69-43D4-86BE-79919832D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4953387-CD99-46FD-8E87-A80F394A35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813AF9E-CACD-439B-9FFA-3461D1DC68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07F684B-85B1-4F41-BB6B-26D74B2A8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1051BEC-3532-4966-A7DF-3D5D2821C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11AF06A-C55C-4B3A-AF58-4CC8A0023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4661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909578-2A55-460B-8B13-BB02F8E79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CE308AB-D20C-491B-9432-A76547812E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A9641E8-667F-409E-BFF9-352FFFFC92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AE838A89-C3C6-46D3-AEEC-AF0FC22A42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C1B5CE23-30A6-45E3-96A4-B143131448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671F20AF-CEBC-4EB1-B4B6-A25D73B2A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CFF83DD-36E2-4530-8F89-0FBEFEA5E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228F36AB-6325-48B8-8E08-F16009676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885061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772B946-F7B7-440C-AB81-331D9299E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19D17A2-DED6-4F2E-9A2C-4F45E17BD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EBCDF8DC-BA47-4496-BDDD-FA0D04453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C72C7D7-6A52-4501-9EC9-9A33E2D6A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419207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BB2C75C5-4441-48CA-8AF4-1992D452D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E0F5BEC-891F-438C-80CF-C7CAAFFE0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61CC242-823D-4758-9A42-D68151A1B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955289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A23F62-2BE7-4825-A2A8-0EE8F705D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E5D1A5D-0EFF-4FA4-8C65-3B898B28B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66045F7-BDF2-4F82-943D-5DC2290156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6FDF490-25CF-4FF6-97D0-FAD91FE42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1C6C341-8282-4540-9F04-559189A2E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1C8EEC4-B37F-47F7-8131-A6E4AB9BF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17821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E3622E2-0FC2-4909-87DF-A854DF5E622B}" type="datetimeFigureOut">
              <a:rPr lang="ru-RU"/>
              <a:pPr>
                <a:defRPr/>
              </a:pPr>
              <a:t>30.09.2022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337B1D6-89EF-45FF-965C-5F5641CC6B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545894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FBFB92-C1A7-4D69-B15C-E3BADB3B6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AD46B9AD-67BB-4FB4-9198-46BA4C898B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2EA1DE6-E09B-4BD0-A694-7B0A898268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51DAEDF-A70C-4523-8118-3D08586A5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42519E5-21B4-447E-A6DD-EBA64030C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38045E1-A0ED-443E-A4DE-8ED2E30DA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083697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891CE0C-B6A9-4103-9938-53CE5077E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7E50183-BA36-4B68-9876-FF089CFEC4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D8C8F3A-BC55-4E02-884F-C307E5C6F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0C91159-49E1-4036-BCD0-06A223615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685D8F3-93C4-4BFB-AB88-FD232B5E0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618791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5334C1E-F84F-433E-937F-C643D09A9F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445EFD5-12F6-4B16-A86D-407D419346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4B2B980-8D73-4C91-8C19-1541A1029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31B561B-906F-4578-98B0-984AB1A2E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EE85AAF-2D58-451C-99E4-9253DEEF5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22141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2EAD3BDF-F015-4F68-8916-913485C1ACC2}" type="datetimeFigureOut">
              <a:rPr lang="ru-RU"/>
              <a:pPr>
                <a:defRPr/>
              </a:pPr>
              <a:t>30.09.2022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CE3E22B-C30B-4BCA-83D3-3D4608F321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26969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8AE3C4B-238C-455C-8788-02D675B6133A}" type="datetimeFigureOut">
              <a:rPr lang="ru-RU"/>
              <a:pPr>
                <a:defRPr/>
              </a:pPr>
              <a:t>30.09.2022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53EE0FE-0334-40DB-B0B0-26451CA04D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90217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157181D-3D58-4213-8D24-14D3CB5EF2C8}" type="datetimeFigureOut">
              <a:rPr lang="ru-RU"/>
              <a:pPr>
                <a:defRPr/>
              </a:pPr>
              <a:t>30.09.2022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CF9DC98-7610-4CEA-89B6-23C302F75C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36410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CE148A1-D27F-435B-8392-5BAE9BC5B86B}" type="datetimeFigureOut">
              <a:rPr lang="ru-RU"/>
              <a:pPr>
                <a:defRPr/>
              </a:pPr>
              <a:t>30.09.2022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C6ACC32-C553-40C8-A7CC-BC6F840AC1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6705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9D424B6-35E6-42DE-A5DC-9C620B81136C}" type="datetimeFigureOut">
              <a:rPr lang="ru-RU"/>
              <a:pPr>
                <a:defRPr/>
              </a:pPr>
              <a:t>30.09.2022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0DF83FE-F68F-45CC-A823-9452BE72E9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90841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DFB72B9-A3A9-4746-8C92-DCE4D374C5A9}" type="datetimeFigureOut">
              <a:rPr lang="ru-RU"/>
              <a:pPr>
                <a:defRPr/>
              </a:pPr>
              <a:t>30.09.2022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2F86DEF-0CEE-4A7D-9DCE-4A868D95F7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8251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C11BCA0-514F-4CC0-B61A-3C4E52DF3B79}" type="datetimeFigureOut">
              <a:rPr lang="ru-RU"/>
              <a:pPr>
                <a:defRPr/>
              </a:pPr>
              <a:t>30.09.2022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8BC75D6-18CE-4ED4-923A-581908369A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76666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3277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E636EFCC-D7E5-482E-B49F-AC8FD7DEC8F4}" type="datetimeFigureOut">
              <a:rPr lang="ru-RU"/>
              <a:pPr>
                <a:defRPr/>
              </a:pPr>
              <a:t>30.09.2022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C42EA1AC-81B7-4B1A-A433-38D085FFA8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71265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7CEC7E2-F7DB-4553-B910-625B115E0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336ADDC-10E4-46CA-985F-55FE8CBCD4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F20D2DF-F56A-47E2-B26F-D9042C7677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1AB77-4A93-4ED2-B1B1-187E2CB9BC13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C1A543E-529A-4B84-B734-5D1BD20EFA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2ACA96F-2BBE-4A65-9A07-2203E6A99D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D6694-59EC-46B3-97DA-1A6A729B4E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47981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7" r:id="rId1"/>
    <p:sldLayoutId id="2147483988" r:id="rId2"/>
    <p:sldLayoutId id="2147483989" r:id="rId3"/>
    <p:sldLayoutId id="2147483990" r:id="rId4"/>
    <p:sldLayoutId id="2147483991" r:id="rId5"/>
    <p:sldLayoutId id="2147483992" r:id="rId6"/>
    <p:sldLayoutId id="2147483993" r:id="rId7"/>
    <p:sldLayoutId id="2147483994" r:id="rId8"/>
    <p:sldLayoutId id="2147483995" r:id="rId9"/>
    <p:sldLayoutId id="2147483996" r:id="rId10"/>
    <p:sldLayoutId id="214748399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edsoo.ru/" TargetMode="Externa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7.xml"/><Relationship Id="rId13" Type="http://schemas.openxmlformats.org/officeDocument/2006/relationships/tags" Target="../tags/tag12.xml"/><Relationship Id="rId18" Type="http://schemas.openxmlformats.org/officeDocument/2006/relationships/tags" Target="../tags/tag17.xml"/><Relationship Id="rId26" Type="http://schemas.openxmlformats.org/officeDocument/2006/relationships/image" Target="../media/image41.wmf"/><Relationship Id="rId3" Type="http://schemas.openxmlformats.org/officeDocument/2006/relationships/tags" Target="../tags/tag2.xml"/><Relationship Id="rId21" Type="http://schemas.openxmlformats.org/officeDocument/2006/relationships/slideLayout" Target="../slideLayouts/slideLayout13.xml"/><Relationship Id="rId7" Type="http://schemas.openxmlformats.org/officeDocument/2006/relationships/tags" Target="../tags/tag6.xml"/><Relationship Id="rId12" Type="http://schemas.openxmlformats.org/officeDocument/2006/relationships/tags" Target="../tags/tag11.xml"/><Relationship Id="rId17" Type="http://schemas.openxmlformats.org/officeDocument/2006/relationships/tags" Target="../tags/tag16.xml"/><Relationship Id="rId25" Type="http://schemas.openxmlformats.org/officeDocument/2006/relationships/image" Target="../media/image40.jpeg"/><Relationship Id="rId2" Type="http://schemas.openxmlformats.org/officeDocument/2006/relationships/tags" Target="../tags/tag1.xml"/><Relationship Id="rId16" Type="http://schemas.openxmlformats.org/officeDocument/2006/relationships/tags" Target="../tags/tag15.xml"/><Relationship Id="rId20" Type="http://schemas.openxmlformats.org/officeDocument/2006/relationships/tags" Target="../tags/tag19.xml"/><Relationship Id="rId1" Type="http://schemas.openxmlformats.org/officeDocument/2006/relationships/vmlDrawing" Target="../drawings/vmlDrawing1.vml"/><Relationship Id="rId6" Type="http://schemas.openxmlformats.org/officeDocument/2006/relationships/tags" Target="../tags/tag5.xml"/><Relationship Id="rId11" Type="http://schemas.openxmlformats.org/officeDocument/2006/relationships/tags" Target="../tags/tag10.xml"/><Relationship Id="rId24" Type="http://schemas.openxmlformats.org/officeDocument/2006/relationships/image" Target="../media/image39.png"/><Relationship Id="rId5" Type="http://schemas.openxmlformats.org/officeDocument/2006/relationships/tags" Target="../tags/tag4.xml"/><Relationship Id="rId15" Type="http://schemas.openxmlformats.org/officeDocument/2006/relationships/tags" Target="../tags/tag14.xml"/><Relationship Id="rId23" Type="http://schemas.openxmlformats.org/officeDocument/2006/relationships/oleObject" Target="../embeddings/oleObject1.bin"/><Relationship Id="rId10" Type="http://schemas.openxmlformats.org/officeDocument/2006/relationships/tags" Target="../tags/tag9.xml"/><Relationship Id="rId19" Type="http://schemas.openxmlformats.org/officeDocument/2006/relationships/tags" Target="../tags/tag18.xml"/><Relationship Id="rId4" Type="http://schemas.openxmlformats.org/officeDocument/2006/relationships/tags" Target="../tags/tag3.xml"/><Relationship Id="rId9" Type="http://schemas.openxmlformats.org/officeDocument/2006/relationships/tags" Target="../tags/tag8.xml"/><Relationship Id="rId14" Type="http://schemas.openxmlformats.org/officeDocument/2006/relationships/tags" Target="../tags/tag13.xml"/><Relationship Id="rId22" Type="http://schemas.openxmlformats.org/officeDocument/2006/relationships/notesSlide" Target="../notesSlides/notesSlide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>
            <a:extLst>
              <a:ext uri="{FF2B5EF4-FFF2-40B4-BE49-F238E27FC236}">
                <a16:creationId xmlns:a16="http://schemas.microsoft.com/office/drawing/2014/main" xmlns="" id="{0566D2B4-6753-44C5-A4DE-7ADA2DFD57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2900" y="2071678"/>
            <a:ext cx="8351838" cy="250945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110397"/>
                </a:solidFill>
                <a:latin typeface="Arial" charset="0"/>
              </a:rPr>
              <a:t/>
            </a:r>
            <a:br>
              <a:rPr lang="ru-RU" sz="3600" b="1" dirty="0" smtClean="0">
                <a:solidFill>
                  <a:srgbClr val="110397"/>
                </a:solidFill>
                <a:latin typeface="Arial" charset="0"/>
              </a:rPr>
            </a:br>
            <a:r>
              <a:rPr lang="ru-RU" sz="3600" b="1" dirty="0" smtClean="0">
                <a:solidFill>
                  <a:srgbClr val="110397"/>
                </a:solidFill>
                <a:latin typeface="Arial" charset="0"/>
              </a:rPr>
              <a:t> Обновленные ФГОС: новые механизмы повышения качества образования</a:t>
            </a:r>
            <a:r>
              <a:rPr lang="ru-RU" sz="3600" b="1" dirty="0" smtClean="0">
                <a:solidFill>
                  <a:srgbClr val="11039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b="1" dirty="0" smtClean="0">
                <a:solidFill>
                  <a:srgbClr val="110397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>
                <a:solidFill>
                  <a:srgbClr val="7030A0"/>
                </a:solidFill>
                <a:latin typeface="Arial" panose="020B0604020202020204" pitchFamily="34" charset="0"/>
              </a:rPr>
              <a:t/>
            </a:r>
            <a:br>
              <a:rPr lang="ru-RU" altLang="ru-RU" b="1" dirty="0">
                <a:solidFill>
                  <a:srgbClr val="7030A0"/>
                </a:solidFill>
                <a:latin typeface="Arial" panose="020B0604020202020204" pitchFamily="34" charset="0"/>
              </a:rPr>
            </a:br>
            <a:endParaRPr lang="ru-RU" alt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1" name="Подзаголовок 2">
            <a:extLst>
              <a:ext uri="{FF2B5EF4-FFF2-40B4-BE49-F238E27FC236}">
                <a16:creationId xmlns:a16="http://schemas.microsoft.com/office/drawing/2014/main" xmlns="" id="{3DD47DA4-44F7-4954-855A-63E6799FBD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43108" y="4786322"/>
            <a:ext cx="6551631" cy="1738303"/>
          </a:xfrm>
        </p:spPr>
        <p:txBody>
          <a:bodyPr/>
          <a:lstStyle/>
          <a:p>
            <a:pPr lvl="0"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Иванова Н.Б, директор Центра модернизации общего образования РИПК и ППРО</a:t>
            </a:r>
          </a:p>
          <a:p>
            <a:pPr lvl="0"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Февраль 2022</a:t>
            </a:r>
          </a:p>
          <a:p>
            <a:pPr lvl="0"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т. 8918 5272444; 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ivanovanb55@mail.ru</a:t>
            </a:r>
            <a:endParaRPr lang="ru-RU" alt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endParaRPr lang="ru-RU" alt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endParaRPr lang="ru-RU" alt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52" name="Рисунок 1">
            <a:extLst>
              <a:ext uri="{FF2B5EF4-FFF2-40B4-BE49-F238E27FC236}">
                <a16:creationId xmlns:a16="http://schemas.microsoft.com/office/drawing/2014/main" xmlns="" id="{4474023C-F967-4A1B-BBF4-D52B1F8D96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2863"/>
            <a:ext cx="2771775" cy="1585912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8E2763C8-A5B0-42E9-B9E5-F96AEC440672}"/>
              </a:ext>
            </a:extLst>
          </p:cNvPr>
          <p:cNvSpPr/>
          <p:nvPr/>
        </p:nvSpPr>
        <p:spPr>
          <a:xfrm>
            <a:off x="2862263" y="42863"/>
            <a:ext cx="5957887" cy="158591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Центр модернизации общего образования</a:t>
            </a: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4257676" cy="850105"/>
          </a:xfrm>
        </p:spPr>
        <p:txBody>
          <a:bodyPr>
            <a:noAutofit/>
          </a:bodyPr>
          <a:lstStyle/>
          <a:p>
            <a:pPr lvl="0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Личностные результаты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направлениям воспитания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65933816"/>
              </p:ext>
            </p:extLst>
          </p:nvPr>
        </p:nvGraphicFramePr>
        <p:xfrm>
          <a:off x="0" y="1188720"/>
          <a:ext cx="4929190" cy="566928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4929190"/>
              </a:tblGrid>
              <a:tr h="5526404">
                <a:tc>
                  <a:txBody>
                    <a:bodyPr/>
                    <a:lstStyle/>
                    <a:p>
                      <a:pPr marL="342900" indent="-342900" algn="l">
                        <a:buFont typeface="Arial" pitchFamily="34" charset="0"/>
                        <a:buChar char="•"/>
                      </a:pPr>
                      <a:r>
                        <a:rPr lang="ru-RU" sz="28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гражданско-патриотическое;</a:t>
                      </a:r>
                    </a:p>
                    <a:p>
                      <a:pPr marL="342900" indent="-342900" algn="l">
                        <a:buFont typeface="Arial" pitchFamily="34" charset="0"/>
                        <a:buChar char="•"/>
                      </a:pPr>
                      <a:r>
                        <a:rPr lang="ru-RU" sz="28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духовно-нравственное;</a:t>
                      </a:r>
                    </a:p>
                    <a:p>
                      <a:pPr marL="342900" indent="-342900" algn="l">
                        <a:buFont typeface="Arial" pitchFamily="34" charset="0"/>
                        <a:buChar char="•"/>
                      </a:pPr>
                      <a:r>
                        <a:rPr lang="ru-RU" sz="28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эстетическое;</a:t>
                      </a:r>
                    </a:p>
                    <a:p>
                      <a:pPr marL="342900" indent="-342900" algn="l">
                        <a:buFont typeface="Arial" pitchFamily="34" charset="0"/>
                        <a:buChar char="•"/>
                      </a:pPr>
                      <a:r>
                        <a:rPr lang="ru-RU" sz="28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физическое, </a:t>
                      </a:r>
                    </a:p>
                    <a:p>
                      <a:pPr marL="342900" indent="-342900" algn="l">
                        <a:buFont typeface="Arial" pitchFamily="34" charset="0"/>
                        <a:buChar char="•"/>
                      </a:pPr>
                      <a:r>
                        <a:rPr lang="ru-RU" sz="28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формирование культуры здоровья и </a:t>
                      </a:r>
                    </a:p>
                    <a:p>
                      <a:pPr marL="342900" indent="-342900" algn="l">
                        <a:buFont typeface="Arial" pitchFamily="34" charset="0"/>
                        <a:buChar char="•"/>
                      </a:pPr>
                      <a:r>
                        <a:rPr lang="ru-RU" sz="28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эмоционального благополучия;</a:t>
                      </a:r>
                    </a:p>
                    <a:p>
                      <a:pPr marL="342900" indent="-342900" algn="l">
                        <a:buFont typeface="Arial" pitchFamily="34" charset="0"/>
                        <a:buChar char="•"/>
                      </a:pPr>
                      <a:r>
                        <a:rPr lang="ru-RU" sz="28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трудовое;</a:t>
                      </a:r>
                    </a:p>
                    <a:p>
                      <a:pPr marL="342900" indent="-342900" algn="l">
                        <a:buFont typeface="Arial" pitchFamily="34" charset="0"/>
                        <a:buChar char="•"/>
                      </a:pPr>
                      <a:r>
                        <a:rPr lang="ru-RU" sz="28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экологическое;</a:t>
                      </a:r>
                    </a:p>
                    <a:p>
                      <a:pPr marL="342900" indent="-342900" algn="l">
                        <a:buFont typeface="Arial" pitchFamily="34" charset="0"/>
                        <a:buChar char="•"/>
                      </a:pPr>
                      <a:r>
                        <a:rPr lang="ru-RU" sz="28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ценность научного познания.</a:t>
                      </a:r>
                    </a:p>
                  </a:txBody>
                  <a:tcPr marT="60960" marB="60960"/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4661096" y="0"/>
            <a:ext cx="4482904" cy="1022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Метапредметные результаты</a:t>
            </a:r>
            <a:b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(по видам УУД):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38753826"/>
              </p:ext>
            </p:extLst>
          </p:nvPr>
        </p:nvGraphicFramePr>
        <p:xfrm>
          <a:off x="4786314" y="1285860"/>
          <a:ext cx="4143404" cy="2071702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4143404"/>
              </a:tblGrid>
              <a:tr h="207170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+mn-lt"/>
                        </a:rPr>
                        <a:t>УПД: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2400" dirty="0" smtClean="0">
                          <a:latin typeface="+mn-lt"/>
                        </a:rPr>
                        <a:t>базовые логические,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2400" dirty="0" smtClean="0">
                          <a:latin typeface="+mn-lt"/>
                        </a:rPr>
                        <a:t>базовые исследовательские,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2400" dirty="0" smtClean="0">
                          <a:latin typeface="+mn-lt"/>
                        </a:rPr>
                        <a:t>работа с информацией.</a:t>
                      </a:r>
                      <a:endParaRPr lang="ru-RU" sz="2400" dirty="0">
                        <a:latin typeface="+mn-lt"/>
                      </a:endParaRPr>
                    </a:p>
                  </a:txBody>
                  <a:tcPr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36902298"/>
              </p:ext>
            </p:extLst>
          </p:nvPr>
        </p:nvGraphicFramePr>
        <p:xfrm>
          <a:off x="4786314" y="3643314"/>
          <a:ext cx="4143404" cy="121920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4143404"/>
              </a:tblGrid>
              <a:tr h="114300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70C0"/>
                          </a:solidFill>
                        </a:rPr>
                        <a:t>УКД: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2400" dirty="0" smtClean="0"/>
                        <a:t>общение,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2400" dirty="0" smtClean="0"/>
                        <a:t>совместная деятельность.</a:t>
                      </a:r>
                    </a:p>
                  </a:txBody>
                  <a:tcPr marT="60960" marB="6096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85121818"/>
              </p:ext>
            </p:extLst>
          </p:nvPr>
        </p:nvGraphicFramePr>
        <p:xfrm>
          <a:off x="4857752" y="5143512"/>
          <a:ext cx="4071966" cy="1357322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4071966"/>
              </a:tblGrid>
              <a:tr h="135732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70C0"/>
                          </a:solidFill>
                        </a:rPr>
                        <a:t>УРД: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2400" dirty="0" smtClean="0"/>
                        <a:t>самоорганизация,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2400" dirty="0" smtClean="0"/>
                        <a:t>самоконтроль.</a:t>
                      </a:r>
                    </a:p>
                  </a:txBody>
                  <a:tcPr marT="60960" marB="6096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24193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7886700" cy="714357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Планируемые предметные результаты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052736"/>
            <a:ext cx="8750206" cy="559097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Русский язык.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Передача в устной или письменной форме содержания прослушанных или прочитанных текстов с заданной степенью свернутости: подробное изложение (исходный текст объемом не менее 280 слов), сжатое и выборочное изложение (исходный текст объемом не менее 300 слов);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Литература.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Устный пересказ прочитанного или прослушанного текста объемом не менее 150 слов; совершенствование умения выразительно (с учетом индивидуальных особенностей обучающихся) читать, в том числе наизусть, не менее 12 произведений и (или) фрагментов; совершенствование умения писать сочинение-рассуждение по заданной теме с опорой на прочитанные произведения (не менее 250 слов).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0446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928694"/>
          </a:xfrm>
        </p:spPr>
        <p:txBody>
          <a:bodyPr/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Требования к условиям реализации ФГОС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357298"/>
            <a:ext cx="8572560" cy="5072098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34.2. В целях обеспечения реализации программы начального общего образования в Организации для участников образовательных отношений должны создаваться условия, обеспечивающие возможность:</a:t>
            </a:r>
          </a:p>
          <a:p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формирования функциональной грамотности обучающихся (способности решать учебные задачи и жизненные проблемные ситуации на основе сформированных предметных, </a:t>
            </a:r>
            <a:r>
              <a:rPr lang="ru-RU" sz="2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и универсальных способов деятельности), включающей овладение ключевыми компетенциями, составляющими основу готовности к успешному взаимодействию с изменяющимся миром и дальнейшему успешному образованию;</a:t>
            </a:r>
            <a:endParaRPr lang="ru-RU" sz="24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628650" y="214291"/>
            <a:ext cx="7886700" cy="571504"/>
          </a:xfrm>
        </p:spPr>
        <p:txBody>
          <a:bodyPr/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Статус ФГ в системе результатов по ФГОС</a:t>
            </a:r>
          </a:p>
        </p:txBody>
      </p:sp>
      <p:graphicFrame>
        <p:nvGraphicFramePr>
          <p:cNvPr id="4" name="Объект 3">
            <a:extLst>
              <a:ext uri="{FF2B5EF4-FFF2-40B4-BE49-F238E27FC236}"/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85720" y="785794"/>
          <a:ext cx="8572560" cy="6072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71563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ru-RU" altLang="ru-RU" sz="2000" b="1" smtClean="0">
                <a:solidFill>
                  <a:srgbClr val="D53205"/>
                </a:solidFill>
              </a:rPr>
              <a:t/>
            </a:r>
            <a:br>
              <a:rPr lang="ru-RU" altLang="ru-RU" sz="2000" b="1" smtClean="0">
                <a:solidFill>
                  <a:srgbClr val="D53205"/>
                </a:solidFill>
              </a:rPr>
            </a:br>
            <a:r>
              <a:rPr lang="ru-RU" altLang="ru-RU" sz="2000" b="1" smtClean="0">
                <a:solidFill>
                  <a:srgbClr val="000066"/>
                </a:solidFill>
              </a:rPr>
              <a:t>Приказ Министерства просвещения Российской Федерации и приказ Федеральной службы по надзору в сфере образования и науки от 06.05.2019 № 590/219 (с изменениями от 24.12.2019 № 1718/716) </a:t>
            </a:r>
            <a:r>
              <a:rPr lang="ru-RU" altLang="ru-RU" sz="2400" b="1" smtClean="0">
                <a:solidFill>
                  <a:srgbClr val="D53205"/>
                </a:solidFill>
              </a:rPr>
              <a:t/>
            </a:r>
            <a:br>
              <a:rPr lang="ru-RU" altLang="ru-RU" sz="2400" b="1" smtClean="0">
                <a:solidFill>
                  <a:srgbClr val="D53205"/>
                </a:solidFill>
              </a:rPr>
            </a:br>
            <a:endParaRPr lang="ru-RU" altLang="ru-RU" sz="2400" b="1" smtClean="0">
              <a:solidFill>
                <a:srgbClr val="D53205"/>
              </a:solidFill>
            </a:endParaRPr>
          </a:p>
        </p:txBody>
      </p:sp>
      <p:sp>
        <p:nvSpPr>
          <p:cNvPr id="6147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28625" y="1000125"/>
            <a:ext cx="8229600" cy="1000125"/>
          </a:xfrm>
        </p:spPr>
        <p:txBody>
          <a:bodyPr/>
          <a:lstStyle/>
          <a:p>
            <a:pPr marL="342713" indent="-342713" algn="ctr">
              <a:lnSpc>
                <a:spcPct val="90000"/>
              </a:lnSpc>
              <a:buFontTx/>
              <a:buNone/>
              <a:defRPr/>
            </a:pPr>
            <a:r>
              <a:rPr lang="ru-RU" sz="20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Методология и критерии оценки качества общего образования в </a:t>
            </a:r>
            <a:r>
              <a:rPr lang="ru-RU" sz="20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ОО </a:t>
            </a:r>
            <a:r>
              <a:rPr lang="ru-RU" sz="20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основе практики международных исследований качества подготовки обучающихся»</a:t>
            </a:r>
          </a:p>
          <a:p>
            <a:pPr marL="342713" indent="-342713" algn="ctr">
              <a:lnSpc>
                <a:spcPct val="90000"/>
              </a:lnSpc>
              <a:buFontTx/>
              <a:buNone/>
              <a:defRPr/>
            </a:pPr>
            <a:endParaRPr lang="ru-RU" sz="2800" b="1" i="1" dirty="0">
              <a:solidFill>
                <a:srgbClr val="990099"/>
              </a:solidFill>
            </a:endParaRPr>
          </a:p>
        </p:txBody>
      </p:sp>
      <p:sp>
        <p:nvSpPr>
          <p:cNvPr id="78852" name="Объект 2"/>
          <p:cNvSpPr txBox="1">
            <a:spLocks/>
          </p:cNvSpPr>
          <p:nvPr/>
        </p:nvSpPr>
        <p:spPr bwMode="auto">
          <a:xfrm>
            <a:off x="0" y="2500313"/>
            <a:ext cx="8929688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449263">
              <a:spcBef>
                <a:spcPct val="20000"/>
              </a:spcBef>
              <a:buFont typeface="Arial" pitchFamily="34" charset="0"/>
              <a:buChar char="•"/>
            </a:pPr>
            <a:endParaRPr lang="ru-RU" sz="3200">
              <a:latin typeface="Calibri" pitchFamily="34" charset="0"/>
            </a:endParaRPr>
          </a:p>
        </p:txBody>
      </p:sp>
      <p:graphicFrame>
        <p:nvGraphicFramePr>
          <p:cNvPr id="5" name="Содержимое 3"/>
          <p:cNvGraphicFramePr>
            <a:graphicFrameLocks noGrp="1"/>
          </p:cNvGraphicFramePr>
          <p:nvPr/>
        </p:nvGraphicFramePr>
        <p:xfrm>
          <a:off x="0" y="1928813"/>
          <a:ext cx="9001125" cy="4817364"/>
        </p:xfrm>
        <a:graphic>
          <a:graphicData uri="http://schemas.openxmlformats.org/drawingml/2006/table">
            <a:tbl>
              <a:tblPr/>
              <a:tblGrid>
                <a:gridCol w="2155825"/>
                <a:gridCol w="2344738"/>
                <a:gridCol w="4500562"/>
              </a:tblGrid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PISA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PISA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ФГОС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587625">
                <a:tc>
                  <a:txBody>
                    <a:bodyPr/>
                    <a:lstStyle/>
                    <a:p>
                      <a:pPr marL="0" marR="0" lvl="0" indent="179388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Interpreting refers to the process of making meaning from something that is not stated.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179388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When interpreting, a reader is identifying the underlying assumptions or implications of part or all of the text.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70" marR="39370" marT="64770" marB="6477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79388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Интерпретация относится к процессу поиска смысла в неочевидном. При интерпретации читатель определяет основные предположения или значения части текста или всего текста.</a:t>
                      </a:r>
                    </a:p>
                  </a:txBody>
                  <a:tcPr marL="39370" marR="39370" marT="64770" marB="6477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79388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(ОБ) 8) овладение приемами поиска социальной информации по заданной теме в различных ее адаптированных источниках (материалы СМИ, учебный текст, фото- и видеоизображения, диаграммы, графики); умение соотносить содержание нескольких источников;</a:t>
                      </a:r>
                    </a:p>
                    <a:p>
                      <a:pPr marL="0" marR="0" lvl="0" indent="179388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(ЛИ) умение интерпретировать литературные произведения с учетом неоднозначности художественных смыслов;</a:t>
                      </a:r>
                    </a:p>
                  </a:txBody>
                  <a:tcPr marL="39370" marR="39370" marT="64770" marB="6477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768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1) Explain phenomena scientifically - recognise, offer and evaluate explanations for a range of natural and technological phenomena.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1) Научно объяснять явления - определять, предлагать и оценивать объяснения широкого спектра научных и технологических явлений.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1) Научно объяснять явления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(ФИ) - формирование умения объяснять физические процессы с опорой на изученные свойства физических явлений, физические законы и теоретические закономерности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Заголовок 1">
            <a:extLst>
              <a:ext uri="{FF2B5EF4-FFF2-40B4-BE49-F238E27FC236}">
                <a16:creationId xmlns:a16="http://schemas.microsoft.com/office/drawing/2014/main" xmlns="" id="{8C50CEF6-E03C-44CA-9773-BF7C0F222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1"/>
            <a:ext cx="8229600" cy="620688"/>
          </a:xfrm>
        </p:spPr>
        <p:txBody>
          <a:bodyPr/>
          <a:lstStyle/>
          <a:p>
            <a:pPr eaLnBrk="1" hangingPunct="1"/>
            <a:r>
              <a:rPr lang="ru-RU" alt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образовательная </a:t>
            </a:r>
            <a:r>
              <a:rPr lang="ru-RU" alt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ООО</a:t>
            </a:r>
            <a:endParaRPr lang="ru-RU" alt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330" name="Group 18">
            <a:extLst>
              <a:ext uri="{FF2B5EF4-FFF2-40B4-BE49-F238E27FC236}">
                <a16:creationId xmlns:a16="http://schemas.microsoft.com/office/drawing/2014/main" xmlns="" id="{2ABC3424-10DA-40DA-B0C9-0E28B33A71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768891480"/>
              </p:ext>
            </p:extLst>
          </p:nvPr>
        </p:nvGraphicFramePr>
        <p:xfrm>
          <a:off x="0" y="620690"/>
          <a:ext cx="9144000" cy="6140689"/>
        </p:xfrm>
        <a:graphic>
          <a:graphicData uri="http://schemas.openxmlformats.org/drawingml/2006/table">
            <a:tbl>
              <a:tblPr/>
              <a:tblGrid>
                <a:gridCol w="26997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2069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2351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720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Целевой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Содержательный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Организационный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8347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0397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Пояснительная записка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11039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0397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Планируемые результаты освоения обучающимися ООП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11039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0397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Система оценки достижения планируемых результатов освоения ООП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формирования УУД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None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Рабочие программы учебных предметов, курсов и курсов внеурочной  деятельности;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None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Рабочая программа воспитания</a:t>
                      </a:r>
                      <a:endParaRPr kumimoji="0" lang="ru-RU" altLang="ru-RU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None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коррекционной работы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0397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Учебный план;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11039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0397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внеурочной деятельности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11039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0397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Календарный учебный график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11039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Календарный план воспитательной работы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0397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Система условий реализации ООП</a:t>
                      </a:r>
                      <a:endParaRPr kumimoji="0" lang="ru-RU" alt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274E75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Заголовок 1">
            <a:extLst>
              <a:ext uri="{FF2B5EF4-FFF2-40B4-BE49-F238E27FC236}">
                <a16:creationId xmlns:a16="http://schemas.microsoft.com/office/drawing/2014/main" xmlns="" id="{8C50CEF6-E03C-44CA-9773-BF7C0F222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1"/>
            <a:ext cx="8229600" cy="620688"/>
          </a:xfrm>
        </p:spPr>
        <p:txBody>
          <a:bodyPr/>
          <a:lstStyle/>
          <a:p>
            <a:pPr eaLnBrk="1" hangingPunct="1"/>
            <a:r>
              <a:rPr lang="ru-RU" alt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2022: ООП ООО</a:t>
            </a:r>
            <a:endParaRPr lang="ru-RU" alt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330" name="Group 18">
            <a:extLst>
              <a:ext uri="{FF2B5EF4-FFF2-40B4-BE49-F238E27FC236}">
                <a16:creationId xmlns:a16="http://schemas.microsoft.com/office/drawing/2014/main" xmlns="" id="{2ABC3424-10DA-40DA-B0C9-0E28B33A71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768891480"/>
              </p:ext>
            </p:extLst>
          </p:nvPr>
        </p:nvGraphicFramePr>
        <p:xfrm>
          <a:off x="0" y="620690"/>
          <a:ext cx="9144000" cy="6217944"/>
        </p:xfrm>
        <a:graphic>
          <a:graphicData uri="http://schemas.openxmlformats.org/drawingml/2006/table">
            <a:tbl>
              <a:tblPr/>
              <a:tblGrid>
                <a:gridCol w="26997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2069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2351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762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Целевой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Содержательный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Организационный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5139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0397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Пояснительная записка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11039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0397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Планируемые результаты освоения обучающимися ООП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11039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0397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Система оценки достижения планируемых результатов освоения ООП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Рабочие </a:t>
                      </a:r>
                      <a:r>
                        <a:rPr kumimoji="0" lang="ru-RU" altLang="ru-RU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программы учебных предметов, </a:t>
                      </a:r>
                      <a:r>
                        <a:rPr kumimoji="0" lang="ru-RU" alt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учебных курсов, </a:t>
                      </a:r>
                      <a:r>
                        <a:rPr kumimoji="0" lang="ru-RU" altLang="ru-RU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курсов внеурочной  </a:t>
                      </a:r>
                      <a:r>
                        <a:rPr kumimoji="0" lang="ru-RU" alt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деятельности, учебных модулей;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None/>
                        <a:tabLst/>
                      </a:pPr>
                      <a:endParaRPr kumimoji="0" lang="ru-RU" alt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формирования УУД 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None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Рабочая программа воспитания</a:t>
                      </a:r>
                      <a:endParaRPr kumimoji="0" lang="ru-RU" altLang="ru-RU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None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коррекционной работы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0397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Учебный план;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11039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0397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внеурочной деятельности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11039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0397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Календарный учебный график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11039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Календарный план воспитательной работы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0397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Система условий реализации ООП</a:t>
                      </a:r>
                      <a:endParaRPr kumimoji="0" lang="ru-RU" alt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274E75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ФГОС: Рабочая программа учебного предмета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785794"/>
            <a:ext cx="8786874" cy="585791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Рабочие программы учебных предметов, учебных курсов 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(в том числе внеурочной деятельности), </a:t>
            </a:r>
            <a:r>
              <a:rPr lang="ru-RU" sz="1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учебных модулей должны включать: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1. содержание </a:t>
            </a:r>
            <a:r>
              <a:rPr lang="ru-RU" sz="2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учебного предмета, учебного курса  …;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2. планируемые результаты </a:t>
            </a:r>
            <a:r>
              <a:rPr lang="ru-RU" sz="2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освоения учебного предмета, …;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3. тематическое планирование </a:t>
            </a:r>
            <a:r>
              <a:rPr lang="ru-RU" sz="2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 указанием кол-ва часов, отводимых на освоение каждой темы учебного предмета,  и </a:t>
            </a:r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возможность использования по этой теме электронных (цифровых) образовательных ресурсов, являющихся учебно-методическими материалами (</a:t>
            </a:r>
            <a:r>
              <a:rPr lang="ru-RU" sz="2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мультимедийные</a:t>
            </a:r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программы, электронные учебники и задачники, электронные библиотеки, виртуальные лаборатории, игровые программы, коллекции цифровых образовательных ресурсов), используемыми для обучения и воспитания различных групп пользователей, представленными в электронном (цифровом) виде и реализующими дидактические возможности ИКТ, содержание которых соответствует законодательству об образовании.</a:t>
            </a:r>
            <a:endParaRPr lang="ru-RU" sz="20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Рабочие программы учебных курсов внеурочной деятельности также должны содержать указание </a:t>
            </a:r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на форму проведения занятий</a:t>
            </a:r>
            <a:r>
              <a:rPr lang="ru-RU" sz="2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Рабочие программы учебных предметов … формируются с учетом </a:t>
            </a:r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рабочей программы воспитания</a:t>
            </a:r>
            <a:r>
              <a:rPr lang="ru-RU" sz="2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Положение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рабочей программе учебных предметов, учебных курсов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8572560" cy="4643470"/>
          </a:xfrm>
        </p:spPr>
        <p:txBody>
          <a:bodyPr/>
          <a:lstStyle/>
          <a:p>
            <a:pPr algn="just">
              <a:buNone/>
            </a:pPr>
            <a:r>
              <a:rPr lang="ru-RU" sz="1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3.1.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Структура рабочей программы в соответствии с требованиями федеральных государственных образовательных стандартов общего образования должна иметь обязательные компоненты:</a:t>
            </a:r>
          </a:p>
          <a:p>
            <a:pPr marL="457200" lvl="0" indent="-457200">
              <a:buFont typeface="+mj-lt"/>
              <a:buAutoNum type="arabicParenR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пояснительная записка;</a:t>
            </a:r>
          </a:p>
          <a:p>
            <a:pPr marL="457200" lvl="0" indent="-457200">
              <a:buFont typeface="+mj-lt"/>
              <a:buAutoNum type="arabicParenR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содержание учебного предмета, учебного курса;</a:t>
            </a:r>
          </a:p>
          <a:p>
            <a:pPr marL="457200" lvl="0" indent="-457200">
              <a:buFont typeface="+mj-lt"/>
              <a:buAutoNum type="arabicParenR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освоения учебного предмета, учебного курса;</a:t>
            </a:r>
          </a:p>
          <a:p>
            <a:pPr marL="457200" lvl="0" indent="-457200">
              <a:buFont typeface="+mj-lt"/>
              <a:buAutoNum type="arabicParenR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тематическое планирование с указанием: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Кол-ва часов, отводимых на освоение каждой темы учебного предмета;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цифровых образовательных ресурсов (по возможности) в виде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мультимедийных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программ, электронных учебников, электронных библиотек, виртуальных лабораторий, игровые программы;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воспитательного ресурса рабочей программы воспитания.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" y="5715016"/>
          <a:ext cx="9143998" cy="919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223"/>
                <a:gridCol w="1785950"/>
                <a:gridCol w="928694"/>
                <a:gridCol w="3286148"/>
                <a:gridCol w="2285983"/>
              </a:tblGrid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Тема раздела или урока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Кол-во часов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Цифровые образовательные ресурсы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Воспитательный потенциал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56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Положение </a:t>
            </a:r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рабочей программе курсов внеурочной деятельности</a:t>
            </a:r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785794"/>
            <a:ext cx="8715436" cy="4500594"/>
          </a:xfrm>
        </p:spPr>
        <p:txBody>
          <a:bodyPr/>
          <a:lstStyle/>
          <a:p>
            <a:pPr algn="just">
              <a:buNone/>
            </a:pPr>
            <a:r>
              <a:rPr lang="ru-RU" sz="1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3.1.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Структура рабочей программы курса внеурочной деятельности в соответствии с требованиями ФГОС общего образования должна иметь обязательные компоненты:</a:t>
            </a:r>
          </a:p>
          <a:p>
            <a:pPr marL="457200" lvl="0" indent="-457200">
              <a:buFont typeface="+mj-lt"/>
              <a:buAutoNum type="arabicParenR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пояснительная записка;</a:t>
            </a:r>
          </a:p>
          <a:p>
            <a:pPr marL="457200" lvl="0" indent="-457200">
              <a:buFont typeface="+mj-lt"/>
              <a:buAutoNum type="arabicParenR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содержание курса внеурочной деятельности;</a:t>
            </a:r>
          </a:p>
          <a:p>
            <a:pPr marL="457200" lvl="0" indent="-457200">
              <a:buFont typeface="+mj-lt"/>
              <a:buAutoNum type="arabicParenR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освоения курса внеурочной деятельности;</a:t>
            </a:r>
          </a:p>
          <a:p>
            <a:pPr marL="457200" lvl="0" indent="-457200">
              <a:buFont typeface="+mj-lt"/>
              <a:buAutoNum type="arabicParenR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тематическое планирование с указанием: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кол-ва часов, отводимых на освоение каждой темы курса;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 проведения занятий;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цифровых образовательных ресурсов (по возможности) в виде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мультимедийных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программ, электронных библиотек, виртуальных лабораторий, игровые программы;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воспитательного ресурса рабочей программы воспитания.</a:t>
            </a:r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5429264"/>
          <a:ext cx="9144001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0980"/>
                <a:gridCol w="1609350"/>
                <a:gridCol w="1097284"/>
                <a:gridCol w="1536198"/>
                <a:gridCol w="1975112"/>
                <a:gridCol w="1975077"/>
              </a:tblGrid>
              <a:tr h="7619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Тема раздела или урока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Кол-во часов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Форма проведения занятий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Цифровые образовательные ресурсы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Воспитательный потенциал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900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488" cy="1797050"/>
          </a:xfrm>
        </p:spPr>
        <p:txBody>
          <a:bodyPr/>
          <a:lstStyle/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МИНПРОСВЕЩЕНИЯ РОССИИ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ПРИКАЗ от 31 мая 2021 г. N 286  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«Об утверждении ФГОС начального общего образования»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ПРИКАЗ от 31 мая 2021 г. N 287  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«Об утверждении ФГОС основного общего образования»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3" y="2071688"/>
            <a:ext cx="8715375" cy="4643437"/>
          </a:xfrm>
        </p:spPr>
        <p:txBody>
          <a:bodyPr/>
          <a:lstStyle/>
          <a:p>
            <a:pPr marL="457200" indent="-457200">
              <a:buFont typeface="Arial" charset="0"/>
              <a:buAutoNum type="arabicPeriod"/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Утвердить прилагаемый ФГОС начального общего образования.</a:t>
            </a:r>
          </a:p>
          <a:p>
            <a:pPr marL="457200" indent="-457200">
              <a:buFont typeface="Arial" charset="0"/>
              <a:buNone/>
              <a:defRPr/>
            </a:pPr>
            <a:endParaRPr lang="ru-RU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charset="0"/>
              <a:buNone/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Установить, что:</a:t>
            </a:r>
          </a:p>
          <a:p>
            <a:pPr algn="just">
              <a:buFont typeface="Arial" charset="0"/>
              <a:buChar char="•"/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образовательная организация вправе осуществлять в соответствии с ФГОС обучение несовершеннолетних обучающихся,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зачисленных до вступления в силу настоящего приказа,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 согласия их родителей (законных представителей);</a:t>
            </a:r>
          </a:p>
          <a:p>
            <a:pPr algn="just">
              <a:buFont typeface="Arial" charset="0"/>
              <a:buChar char="•"/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прием на обучение в соответствии с ФГОС 2009 г. прекращается с 1 сентября 2022 года 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0FD00DF-129B-4EED-89AB-A016BCAFA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0"/>
            <a:ext cx="8568952" cy="198884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ФГОС начального общего образования –</a:t>
            </a:r>
            <a:br>
              <a:rPr lang="ru-RU" sz="2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Минобрнауки России от 6 октября 2009 г. N 373</a:t>
            </a:r>
            <a:br>
              <a:rPr lang="ru-RU" sz="2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Изменения: </a:t>
            </a:r>
            <a:r>
              <a:rPr lang="ru-RU" sz="22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26 ноября 2010 г., 22 сентября 2011 г., 18 декабря 2012 г., 29 декабря 2014 г., 18 мая, 31 декабря 2015 г., </a:t>
            </a:r>
            <a:r>
              <a:rPr lang="ru-RU" sz="22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 декабря 2020 г.</a:t>
            </a:r>
            <a:r>
              <a:rPr lang="ru-RU" sz="22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1AB5AD5-66A7-477D-8AAE-9A072AEE00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988840"/>
            <a:ext cx="8856984" cy="4869160"/>
          </a:xfrm>
        </p:spPr>
        <p:txBody>
          <a:bodyPr>
            <a:normAutofit lnSpcReduction="10000"/>
          </a:bodyPr>
          <a:lstStyle/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19.6.</a:t>
            </a:r>
            <a:r>
              <a:rPr lang="ru-RU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Рабочая программа воспитания имеет модульную структуру и включает в себя:</a:t>
            </a:r>
            <a:endParaRPr lang="ru-RU" sz="24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8650" indent="-4572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описание особенностей воспитательного процесса;</a:t>
            </a:r>
            <a:endParaRPr lang="ru-RU" sz="2400" dirty="0">
              <a:solidFill>
                <a:srgbClr val="00006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8650" indent="-4572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и задачи воспитания обучающихся;</a:t>
            </a:r>
            <a:endParaRPr lang="ru-RU" sz="2400" dirty="0">
              <a:solidFill>
                <a:srgbClr val="00006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8650" indent="-4572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виды, формы и содержание совместной деятельности педагогических работников, обучающихся и социальных партнеров организации, осуществляющей образовательную деятельность;</a:t>
            </a:r>
            <a:endParaRPr lang="ru-RU" sz="2400" dirty="0">
              <a:solidFill>
                <a:srgbClr val="00006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8650" indent="-4572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самоанализа воспитательной работы в организации, осуществляющей образовательную деятельность.</a:t>
            </a:r>
            <a:endParaRPr lang="ru-RU" sz="2400" dirty="0">
              <a:solidFill>
                <a:srgbClr val="00006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6144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Заголовок 1">
            <a:extLst>
              <a:ext uri="{FF2B5EF4-FFF2-40B4-BE49-F238E27FC236}">
                <a16:creationId xmlns:a16="http://schemas.microsoft.com/office/drawing/2014/main" xmlns="" id="{DAD67D24-8557-447A-B960-5301427BF7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188913"/>
            <a:ext cx="7886700" cy="535053"/>
          </a:xfrm>
        </p:spPr>
        <p:txBody>
          <a:bodyPr/>
          <a:lstStyle/>
          <a:p>
            <a:pPr algn="ctr" eaLnBrk="1" hangingPunct="1"/>
            <a:r>
              <a:rPr lang="ru-RU" altLang="ru-RU" sz="2400" b="1" dirty="0">
                <a:solidFill>
                  <a:srgbClr val="2F58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</a:t>
            </a:r>
            <a:br>
              <a:rPr lang="ru-RU" altLang="ru-RU" sz="2400" b="1" dirty="0">
                <a:solidFill>
                  <a:srgbClr val="2F58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2F58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Рабочей программы воспитания – ФГОС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091" name="Объект 2">
            <a:extLst>
              <a:ext uri="{FF2B5EF4-FFF2-40B4-BE49-F238E27FC236}">
                <a16:creationId xmlns:a16="http://schemas.microsoft.com/office/drawing/2014/main" xmlns="" id="{E2814F3A-F943-49FE-88F7-97A688E58B4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9552" y="836713"/>
            <a:ext cx="8280598" cy="5832374"/>
          </a:xfrm>
        </p:spPr>
        <p:txBody>
          <a:bodyPr/>
          <a:lstStyle/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alt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1. «Особенности организуемого в школе воспитательного процесса»</a:t>
            </a:r>
          </a:p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alt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2. «Цель и задачи воспитания»</a:t>
            </a:r>
          </a:p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alt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3. «Виды, формы и содержание деятельности»</a:t>
            </a:r>
          </a:p>
          <a:p>
            <a:pPr marL="0" indent="0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endParaRPr lang="ru-RU" alt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ru-RU" alt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ru-RU" alt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ru-RU" alt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ru-RU" alt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ru-RU" alt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ru-RU" alt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ru-RU" alt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alt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4. «Основные направления самоанализа воспитательной работы»</a:t>
            </a:r>
            <a:endParaRPr lang="ru-RU" alt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89F15528-1F3D-4BFF-A04F-57E684FA6A45}"/>
              </a:ext>
            </a:extLst>
          </p:cNvPr>
          <p:cNvGraphicFramePr>
            <a:graphicFrameLocks/>
          </p:cNvGraphicFramePr>
          <p:nvPr/>
        </p:nvGraphicFramePr>
        <p:xfrm>
          <a:off x="604072" y="2814818"/>
          <a:ext cx="8280598" cy="31986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86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8719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198655">
                <a:tc>
                  <a:txBody>
                    <a:bodyPr/>
                    <a:lstStyle/>
                    <a:p>
                      <a:pPr algn="ctr"/>
                      <a:r>
                        <a:rPr lang="ru-RU" sz="2200" b="1" i="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Инвариантные модули</a:t>
                      </a:r>
                    </a:p>
                    <a:p>
                      <a:pPr algn="l"/>
                      <a:r>
                        <a:rPr lang="ru-RU" sz="2200" b="1" i="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«Классное руководство»</a:t>
                      </a:r>
                    </a:p>
                    <a:p>
                      <a:pPr algn="l"/>
                      <a:r>
                        <a:rPr lang="ru-RU" sz="2200" b="1" i="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«Школьный урок»</a:t>
                      </a:r>
                    </a:p>
                    <a:p>
                      <a:pPr algn="l"/>
                      <a:r>
                        <a:rPr lang="ru-RU" sz="2200" b="1" i="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«Курсы внеурочной</a:t>
                      </a:r>
                    </a:p>
                    <a:p>
                      <a:pPr algn="l"/>
                      <a:r>
                        <a:rPr lang="ru-RU" sz="2200" b="1" i="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деятельности»</a:t>
                      </a:r>
                    </a:p>
                    <a:p>
                      <a:pPr algn="l"/>
                      <a:r>
                        <a:rPr lang="ru-RU" sz="2200" b="1" i="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«Работа с родителями»</a:t>
                      </a:r>
                    </a:p>
                    <a:p>
                      <a:pPr algn="l"/>
                      <a:r>
                        <a:rPr lang="ru-RU" sz="2200" b="1" i="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«Самоуправление»</a:t>
                      </a:r>
                    </a:p>
                    <a:p>
                      <a:pPr algn="l"/>
                      <a:r>
                        <a:rPr lang="ru-RU" sz="2200" b="1" i="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«Профориентация»</a:t>
                      </a:r>
                    </a:p>
                  </a:txBody>
                  <a:tcPr marL="68562" marR="68562" marT="34284" marB="3428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i="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Вариативные модули</a:t>
                      </a:r>
                    </a:p>
                    <a:p>
                      <a:pPr algn="l"/>
                      <a:r>
                        <a:rPr lang="ru-RU" sz="2200" b="1" i="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«Ключевые общешкольные</a:t>
                      </a:r>
                    </a:p>
                    <a:p>
                      <a:pPr algn="l"/>
                      <a:r>
                        <a:rPr lang="ru-RU" sz="2200" b="1" i="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дела»</a:t>
                      </a:r>
                    </a:p>
                    <a:p>
                      <a:pPr algn="l"/>
                      <a:r>
                        <a:rPr lang="ru-RU" sz="2200" b="1" i="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«Детские общественные</a:t>
                      </a:r>
                    </a:p>
                    <a:p>
                      <a:pPr algn="l"/>
                      <a:r>
                        <a:rPr lang="ru-RU" sz="2200" b="1" i="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объединения»</a:t>
                      </a:r>
                    </a:p>
                    <a:p>
                      <a:pPr algn="l"/>
                      <a:r>
                        <a:rPr lang="ru-RU" sz="2200" b="1" i="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«Школьные медиа»</a:t>
                      </a:r>
                    </a:p>
                    <a:p>
                      <a:pPr algn="l"/>
                      <a:r>
                        <a:rPr lang="ru-RU" sz="2200" b="1" i="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«Экскурсии, экспедиции, походы»</a:t>
                      </a:r>
                    </a:p>
                    <a:p>
                      <a:pPr algn="l"/>
                      <a:r>
                        <a:rPr lang="ru-RU" sz="2200" b="1" i="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«Организация предметно-</a:t>
                      </a:r>
                    </a:p>
                    <a:p>
                      <a:pPr algn="l"/>
                      <a:r>
                        <a:rPr lang="ru-RU" sz="2200" b="1" i="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эстетической среды»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2" marR="68562" marT="34284" marB="34284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18579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6BC02E4-0DF2-4B01-AE59-9E0EDB595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812" y="260648"/>
            <a:ext cx="8975188" cy="360039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Структура РПВ будет изменена к 1 сентября 2022 г.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xmlns="" id="{7A22FFAF-6993-44C4-BF7F-77B1F303C9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584700635"/>
              </p:ext>
            </p:extLst>
          </p:nvPr>
        </p:nvGraphicFramePr>
        <p:xfrm>
          <a:off x="0" y="812757"/>
          <a:ext cx="9144000" cy="5941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xmlns="" val="412833902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xmlns="" val="1295345006"/>
                    </a:ext>
                  </a:extLst>
                </a:gridCol>
              </a:tblGrid>
              <a:tr h="485128">
                <a:tc>
                  <a:txBody>
                    <a:bodyPr/>
                    <a:lstStyle/>
                    <a:p>
                      <a:r>
                        <a:rPr lang="ru-RU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ФГОС с изменениями 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ФГОС с сентября 2022 года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10693458"/>
                  </a:ext>
                </a:extLst>
              </a:tr>
              <a:tr h="4959079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19.6. Рабочая программа воспитания имеет модульную структуру и включает в себя:</a:t>
                      </a:r>
                      <a:endParaRPr lang="ru-RU" sz="22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 особенностей </a:t>
                      </a:r>
                      <a:r>
                        <a:rPr lang="ru-RU" sz="2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воспитательного процесса;</a:t>
                      </a:r>
                      <a:endParaRPr lang="ru-RU" sz="22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цель и задачи </a:t>
                      </a:r>
                      <a:r>
                        <a:rPr lang="ru-RU" sz="2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воспитания;</a:t>
                      </a:r>
                      <a:endParaRPr lang="ru-RU" sz="22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виды, формы и содержание </a:t>
                      </a:r>
                      <a:r>
                        <a:rPr lang="ru-RU" sz="2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совместной деятельности педагогических работников, обучающихся и социальных партнеров организации;</a:t>
                      </a:r>
                      <a:endParaRPr lang="ru-RU" sz="22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направления самоанализа </a:t>
                      </a:r>
                      <a:r>
                        <a:rPr lang="ru-RU" sz="2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воспитательной работы в организации, осуществляющей образовательную деятельность.</a:t>
                      </a:r>
                      <a:endParaRPr lang="ru-RU" sz="20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32.3. Рабочая программа воспитания может иметь модульную структуру и включать: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2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ru-RU" sz="22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анализ воспитательного </a:t>
                      </a:r>
                      <a:r>
                        <a:rPr lang="ru-RU" sz="22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процесса в Организации;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2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22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цель и задачи </a:t>
                      </a:r>
                      <a:r>
                        <a:rPr lang="ru-RU" sz="22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воспитания;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2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ru-RU" sz="22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виды, формы и содержание </a:t>
                      </a:r>
                      <a:r>
                        <a:rPr lang="ru-RU" sz="22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воспитательной деятельности с учетом специфики Организации, интересов субъектов воспитания, тематики модулей;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2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ru-RU" sz="22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систему поощрения </a:t>
                      </a:r>
                      <a:r>
                        <a:rPr lang="ru-RU" sz="22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социальной успешности и проявлений активной жизненной позиции обучающихся.</a:t>
                      </a:r>
                      <a:endParaRPr lang="ru-RU" sz="20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439721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20823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r>
              <a:rPr lang="ru-RU" alt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2022: ООП ООО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142984"/>
            <a:ext cx="8643998" cy="4983179"/>
          </a:xfrm>
        </p:spPr>
        <p:txBody>
          <a:bodyPr/>
          <a:lstStyle/>
          <a:p>
            <a:pPr marL="0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Программа формирования универсальных учебных действий у обучающихся должна содержать:</a:t>
            </a:r>
            <a:endPara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описание взаимосвязи универсальных учебных действий с содержанием учебных предметов;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описание особенностей реализации основных направлений и форм учебно-исследовательской деятельности в рамках урочной и внеурочной деятельности.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1438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ФГОС 2022: ООП ООО 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Программа коррекционной работы должна содержать:</a:t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142984"/>
            <a:ext cx="8715436" cy="5429288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описание особых образовательных потребностей обучающихся с ОВЗ;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 индивидуально ориентированных диагностических и коррекционных мероприятий, обеспечивающих удовлетворение индивидуальных образовательных потребностей обучающихся с ОВЗ и освоение ими программы основного общего образования, в том числе адаптированной;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рабочие программы коррекционных учебных курсов;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перечень дополнительных коррекционных учебных курсов и их рабочие программы (при наличии);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коррекционной работы и подходы к их оценке с целью корректировки индивидуального плана диагностических и коррекционных мероприятий.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Внеурочная деятельность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901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071546"/>
            <a:ext cx="8786874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01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643446"/>
            <a:ext cx="8715436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011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714752"/>
            <a:ext cx="8501122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893" y="1"/>
            <a:ext cx="7630427" cy="57148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Поддержка введения обновленных ФГОС</a:t>
            </a: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="" xmlns:a16="http://schemas.microsoft.com/office/drawing/2014/main" id="{BF3E0453-3456-478E-B823-CDBB95888E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675285953"/>
              </p:ext>
            </p:extLst>
          </p:nvPr>
        </p:nvGraphicFramePr>
        <p:xfrm>
          <a:off x="214282" y="571480"/>
          <a:ext cx="8549268" cy="599662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849756">
                  <a:extLst>
                    <a:ext uri="{9D8B030D-6E8A-4147-A177-3AD203B41FA5}">
                      <a16:colId xmlns="" xmlns:a16="http://schemas.microsoft.com/office/drawing/2014/main" val="2300183689"/>
                    </a:ext>
                  </a:extLst>
                </a:gridCol>
                <a:gridCol w="3293912">
                  <a:extLst>
                    <a:ext uri="{9D8B030D-6E8A-4147-A177-3AD203B41FA5}">
                      <a16:colId xmlns="" xmlns:a16="http://schemas.microsoft.com/office/drawing/2014/main" val="4237467393"/>
                    </a:ext>
                  </a:extLst>
                </a:gridCol>
                <a:gridCol w="2405600">
                  <a:extLst>
                    <a:ext uri="{9D8B030D-6E8A-4147-A177-3AD203B41FA5}">
                      <a16:colId xmlns="" xmlns:a16="http://schemas.microsoft.com/office/drawing/2014/main" val="2631226700"/>
                    </a:ext>
                  </a:extLst>
                </a:gridCol>
              </a:tblGrid>
              <a:tr h="418782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Сделано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На стадии завершения</a:t>
                      </a:r>
                    </a:p>
                  </a:txBody>
                  <a:tcPr marL="68580" marR="6858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Планируется</a:t>
                      </a:r>
                    </a:p>
                  </a:txBody>
                  <a:tcPr marL="68580" marR="68580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02285239"/>
                  </a:ext>
                </a:extLst>
              </a:tr>
              <a:tr h="4440237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 smtClean="0"/>
                        <a:t>Федеральные государственные образовательные стандарты начального общего и основного </a:t>
                      </a:r>
                      <a:r>
                        <a:rPr lang="ru-RU" sz="2000" smtClean="0"/>
                        <a:t>общего образования</a:t>
                      </a:r>
                      <a:endParaRPr lang="ru-RU" sz="2000" dirty="0" smtClean="0"/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 smtClean="0"/>
                        <a:t>Примерные </a:t>
                      </a:r>
                      <a:r>
                        <a:rPr lang="ru-RU" sz="2000" dirty="0"/>
                        <a:t>рабочие программы по учебным </a:t>
                      </a:r>
                      <a:r>
                        <a:rPr lang="ru-RU" sz="2000" dirty="0" smtClean="0"/>
                        <a:t>предметам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 smtClean="0"/>
                        <a:t>Универсальные кодификаторы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/>
                        <a:t>Методические рекомендации по введению ФГОС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/>
                        <a:t>Типовой план введения ФГОС в субъекте Российской Федерации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/>
                        <a:t>ПООП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/>
                        <a:t>Примерные рабочие программы углубленного уровня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/>
                        <a:t>Утверждение нового порядка формирования ФПУ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2000" dirty="0"/>
                        <a:t>Методические рекомендации по </a:t>
                      </a:r>
                      <a:r>
                        <a:rPr lang="ru-RU" sz="2000" dirty="0" smtClean="0"/>
                        <a:t>внеурочной деятельности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2000" dirty="0" smtClean="0"/>
                        <a:t>Типовой комплект методических</a:t>
                      </a:r>
                      <a:r>
                        <a:rPr lang="ru-RU" sz="2000" baseline="0" dirty="0" smtClean="0"/>
                        <a:t> документов</a:t>
                      </a:r>
                      <a:endParaRPr lang="ru-RU" sz="2000" dirty="0"/>
                    </a:p>
                  </a:txBody>
                  <a:tcPr marL="68580" marR="6858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/>
                        <a:t>Экспертиза УМК на соответствие обновленным ФГОС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/>
                        <a:t>Утверждение обновленного ФПУ</a:t>
                      </a:r>
                    </a:p>
                  </a:txBody>
                  <a:tcPr marL="68580" marR="6858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5328211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87758" y="6241799"/>
            <a:ext cx="19030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https://edsoo.ru</a:t>
            </a:r>
            <a:r>
              <a:rPr lang="en-US" dirty="0" smtClean="0">
                <a:hlinkClick r:id="rId2"/>
              </a:rPr>
              <a:t>/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4421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412" t="42899" r="54890" b="42609"/>
          <a:stretch>
            <a:fillRect/>
          </a:stretch>
        </p:blipFill>
        <p:spPr bwMode="auto">
          <a:xfrm>
            <a:off x="7561265" y="1484313"/>
            <a:ext cx="1323975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013" t="40450" r="84599" b="51958"/>
          <a:stretch>
            <a:fillRect/>
          </a:stretch>
        </p:blipFill>
        <p:spPr bwMode="auto">
          <a:xfrm>
            <a:off x="311150" y="3073405"/>
            <a:ext cx="560388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>
            <a:off x="871546" y="3213100"/>
            <a:ext cx="7089775" cy="0"/>
          </a:xfrm>
          <a:prstGeom prst="straightConnector1">
            <a:avLst/>
          </a:prstGeom>
          <a:ln w="31750" cmpd="sng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470" t="41452" r="56572" b="40224"/>
          <a:stretch>
            <a:fillRect/>
          </a:stretch>
        </p:blipFill>
        <p:spPr bwMode="auto">
          <a:xfrm>
            <a:off x="3348038" y="3141669"/>
            <a:ext cx="16192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470" t="41452" r="56572" b="40224"/>
          <a:stretch>
            <a:fillRect/>
          </a:stretch>
        </p:blipFill>
        <p:spPr bwMode="auto">
          <a:xfrm>
            <a:off x="4827590" y="3133729"/>
            <a:ext cx="16192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470" t="41452" r="56572" b="40224"/>
          <a:stretch>
            <a:fillRect/>
          </a:stretch>
        </p:blipFill>
        <p:spPr bwMode="auto">
          <a:xfrm>
            <a:off x="1895477" y="3141669"/>
            <a:ext cx="16192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470" t="41452" r="56572" b="40224"/>
          <a:stretch>
            <a:fillRect/>
          </a:stretch>
        </p:blipFill>
        <p:spPr bwMode="auto">
          <a:xfrm>
            <a:off x="6202364" y="3141669"/>
            <a:ext cx="16192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051" y="354022"/>
            <a:ext cx="546100" cy="615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Название 1"/>
          <p:cNvSpPr txBox="1">
            <a:spLocks/>
          </p:cNvSpPr>
          <p:nvPr/>
        </p:nvSpPr>
        <p:spPr bwMode="auto">
          <a:xfrm>
            <a:off x="782328" y="300046"/>
            <a:ext cx="7790200" cy="485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2860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914264" eaLnBrk="1" fontAlgn="base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ru-RU" altLang="ru-RU" sz="2000" b="1" dirty="0">
                <a:solidFill>
                  <a:srgbClr val="20258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altLang="ru-RU" sz="2000" b="1" dirty="0" smtClean="0">
                <a:solidFill>
                  <a:srgbClr val="20258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en-US" altLang="ru-RU" sz="2000" b="1" dirty="0" smtClean="0">
                <a:solidFill>
                  <a:srgbClr val="20258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 smtClean="0">
                <a:solidFill>
                  <a:srgbClr val="20258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СФЕРЕ ОБЩЕГО ОБРАЗОВАНИЯ</a:t>
            </a:r>
            <a:endParaRPr lang="ru-RU" altLang="ru-RU" sz="2000" b="1" dirty="0">
              <a:solidFill>
                <a:srgbClr val="20258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643702" y="1571612"/>
            <a:ext cx="1357322" cy="1095390"/>
          </a:xfrm>
          <a:prstGeom prst="roundRect">
            <a:avLst>
              <a:gd name="adj" fmla="val 7336"/>
            </a:avLst>
          </a:prstGeom>
          <a:gradFill flip="none" rotWithShape="1">
            <a:gsLst>
              <a:gs pos="0">
                <a:srgbClr val="339EF5">
                  <a:alpha val="5000"/>
                </a:srgbClr>
              </a:gs>
              <a:gs pos="100000">
                <a:schemeClr val="bg1"/>
              </a:gs>
            </a:gsLst>
            <a:lin ang="18900000" scaled="1"/>
            <a:tileRect/>
          </a:gradFill>
          <a:ln w="6350">
            <a:solidFill>
              <a:srgbClr val="3682F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anchor="ctr"/>
          <a:lstStyle/>
          <a:p>
            <a:pPr algn="ctr" defTabSz="914264"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Вхождение </a:t>
            </a:r>
          </a:p>
          <a:p>
            <a:pPr algn="ctr" defTabSz="914264"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10-ку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072198" y="3714752"/>
            <a:ext cx="1714512" cy="1500198"/>
          </a:xfrm>
          <a:prstGeom prst="roundRect">
            <a:avLst>
              <a:gd name="adj" fmla="val 7336"/>
            </a:avLst>
          </a:prstGeom>
          <a:gradFill flip="none" rotWithShape="1">
            <a:gsLst>
              <a:gs pos="0">
                <a:srgbClr val="339EF5">
                  <a:alpha val="5000"/>
                </a:srgbClr>
              </a:gs>
              <a:gs pos="100000">
                <a:schemeClr val="bg1"/>
              </a:gs>
            </a:gsLst>
            <a:lin ang="18900000" scaled="1"/>
            <a:tileRect/>
          </a:gradFill>
          <a:ln w="6350">
            <a:solidFill>
              <a:srgbClr val="3682F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anchor="ctr"/>
          <a:lstStyle/>
          <a:p>
            <a:pPr algn="ctr" defTabSz="914264"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Модернизация методических служб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57158" y="3571876"/>
            <a:ext cx="2071702" cy="2000264"/>
          </a:xfrm>
          <a:prstGeom prst="roundRect">
            <a:avLst>
              <a:gd name="adj" fmla="val 7336"/>
            </a:avLst>
          </a:prstGeom>
          <a:gradFill flip="none" rotWithShape="1">
            <a:gsLst>
              <a:gs pos="0">
                <a:srgbClr val="339EF5">
                  <a:alpha val="5000"/>
                </a:srgbClr>
              </a:gs>
              <a:gs pos="100000">
                <a:schemeClr val="bg1"/>
              </a:gs>
            </a:gsLst>
            <a:lin ang="18900000" scaled="1"/>
            <a:tileRect/>
          </a:gradFill>
          <a:ln w="6350">
            <a:solidFill>
              <a:srgbClr val="3682F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anchor="ctr"/>
          <a:lstStyle/>
          <a:p>
            <a:pPr algn="ctr" defTabSz="914264"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Организационно-управленческие модели деятельности образовательных организаций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2500299" y="3744914"/>
            <a:ext cx="1570060" cy="2255854"/>
          </a:xfrm>
          <a:prstGeom prst="roundRect">
            <a:avLst>
              <a:gd name="adj" fmla="val 7336"/>
            </a:avLst>
          </a:prstGeom>
          <a:gradFill flip="none" rotWithShape="1">
            <a:gsLst>
              <a:gs pos="0">
                <a:srgbClr val="339EF5">
                  <a:alpha val="5000"/>
                </a:srgbClr>
              </a:gs>
              <a:gs pos="100000">
                <a:schemeClr val="bg1"/>
              </a:gs>
            </a:gsLst>
            <a:lin ang="18900000" scaled="1"/>
            <a:tileRect/>
          </a:gradFill>
          <a:ln w="6350">
            <a:solidFill>
              <a:srgbClr val="3682F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anchor="ctr"/>
          <a:lstStyle/>
          <a:p>
            <a:pPr algn="ctr" defTabSz="914264"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Родные языки: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метод.,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нормативное обеспечение и учебники, изменения ФГОС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857356" y="1214422"/>
            <a:ext cx="1571636" cy="1482747"/>
          </a:xfrm>
          <a:prstGeom prst="roundRect">
            <a:avLst>
              <a:gd name="adj" fmla="val 7336"/>
            </a:avLst>
          </a:prstGeom>
          <a:gradFill flip="none" rotWithShape="1">
            <a:gsLst>
              <a:gs pos="0">
                <a:srgbClr val="339EF5">
                  <a:alpha val="5000"/>
                </a:srgbClr>
              </a:gs>
              <a:gs pos="100000">
                <a:schemeClr val="bg1"/>
              </a:gs>
            </a:gsLst>
            <a:lin ang="18900000" scaled="1"/>
            <a:tileRect/>
          </a:gradFill>
          <a:ln w="6350">
            <a:solidFill>
              <a:srgbClr val="3682F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anchor="ctr"/>
          <a:lstStyle/>
          <a:p>
            <a:pPr algn="ctr" defTabSz="914264"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Обновление концепции дошкольного образования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033963" y="1428736"/>
            <a:ext cx="1466863" cy="1235093"/>
          </a:xfrm>
          <a:prstGeom prst="roundRect">
            <a:avLst>
              <a:gd name="adj" fmla="val 7336"/>
            </a:avLst>
          </a:prstGeom>
          <a:gradFill flip="none" rotWithShape="1">
            <a:gsLst>
              <a:gs pos="0">
                <a:srgbClr val="339EF5">
                  <a:alpha val="5000"/>
                </a:srgbClr>
              </a:gs>
              <a:gs pos="100000">
                <a:schemeClr val="bg1"/>
              </a:gs>
            </a:gsLst>
            <a:lin ang="18900000" scaled="1"/>
            <a:tileRect/>
          </a:gradFill>
          <a:ln w="6350">
            <a:solidFill>
              <a:srgbClr val="3682F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anchor="ctr"/>
          <a:lstStyle/>
          <a:p>
            <a:pPr algn="ctr" defTabSz="914264"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Обновление </a:t>
            </a:r>
          </a:p>
          <a:p>
            <a:pPr algn="ctr" defTabSz="914264"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СОО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540126" y="1214422"/>
            <a:ext cx="1389064" cy="1465285"/>
          </a:xfrm>
          <a:prstGeom prst="roundRect">
            <a:avLst>
              <a:gd name="adj" fmla="val 7336"/>
            </a:avLst>
          </a:prstGeom>
          <a:gradFill flip="none" rotWithShape="1">
            <a:gsLst>
              <a:gs pos="0">
                <a:srgbClr val="339EF5">
                  <a:alpha val="5000"/>
                </a:srgbClr>
              </a:gs>
              <a:gs pos="100000">
                <a:schemeClr val="bg1"/>
              </a:gs>
            </a:gsLst>
            <a:lin ang="18900000" scaled="1"/>
            <a:tileRect/>
          </a:gradFill>
          <a:ln w="6350">
            <a:solidFill>
              <a:srgbClr val="3682F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anchor="ctr"/>
          <a:lstStyle/>
          <a:p>
            <a:pPr algn="ctr" defTabSz="914264">
              <a:defRPr/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НОО и ООО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285720" y="1357298"/>
            <a:ext cx="1463707" cy="1322405"/>
          </a:xfrm>
          <a:prstGeom prst="roundRect">
            <a:avLst>
              <a:gd name="adj" fmla="val 7336"/>
            </a:avLst>
          </a:prstGeom>
          <a:gradFill flip="none" rotWithShape="1">
            <a:gsLst>
              <a:gs pos="0">
                <a:srgbClr val="339EF5">
                  <a:alpha val="5000"/>
                </a:srgbClr>
              </a:gs>
              <a:gs pos="100000">
                <a:schemeClr val="bg1"/>
              </a:gs>
            </a:gsLst>
            <a:lin ang="18900000" scaled="1"/>
            <a:tileRect/>
          </a:gradFill>
          <a:ln w="6350">
            <a:solidFill>
              <a:srgbClr val="3682F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anchor="ctr"/>
          <a:lstStyle/>
          <a:p>
            <a:pPr algn="ctr" defTabSz="914264"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управленческими кадрами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4214817" y="3741739"/>
            <a:ext cx="1714505" cy="1901840"/>
          </a:xfrm>
          <a:prstGeom prst="roundRect">
            <a:avLst>
              <a:gd name="adj" fmla="val 7336"/>
            </a:avLst>
          </a:prstGeom>
          <a:gradFill flip="none" rotWithShape="1">
            <a:gsLst>
              <a:gs pos="0">
                <a:srgbClr val="339EF5">
                  <a:alpha val="5000"/>
                </a:srgbClr>
              </a:gs>
              <a:gs pos="100000">
                <a:schemeClr val="bg1"/>
              </a:gs>
            </a:gsLst>
            <a:lin ang="18900000" scaled="1"/>
            <a:tileRect/>
          </a:gradFill>
          <a:ln w="6350">
            <a:solidFill>
              <a:srgbClr val="3682F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anchor="ctr"/>
          <a:lstStyle/>
          <a:p>
            <a:pPr algn="ctr" defTabSz="914264"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Модернизация организации, управления, содержания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ВсОШ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6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572" t="40224" r="41470" b="41452"/>
          <a:stretch>
            <a:fillRect/>
          </a:stretch>
        </p:blipFill>
        <p:spPr bwMode="auto">
          <a:xfrm>
            <a:off x="1177925" y="2693994"/>
            <a:ext cx="16192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572" t="40224" r="41470" b="41452"/>
          <a:stretch>
            <a:fillRect/>
          </a:stretch>
        </p:blipFill>
        <p:spPr bwMode="auto">
          <a:xfrm>
            <a:off x="2667001" y="2693994"/>
            <a:ext cx="16192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0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572" t="40224" r="41470" b="41452"/>
          <a:stretch>
            <a:fillRect/>
          </a:stretch>
        </p:blipFill>
        <p:spPr bwMode="auto">
          <a:xfrm>
            <a:off x="4052888" y="2698762"/>
            <a:ext cx="161925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572" t="40224" r="41470" b="41452"/>
          <a:stretch>
            <a:fillRect/>
          </a:stretch>
        </p:blipFill>
        <p:spPr bwMode="auto">
          <a:xfrm>
            <a:off x="5502275" y="2684470"/>
            <a:ext cx="16192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2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572" t="40224" r="41470" b="41452"/>
          <a:stretch>
            <a:fillRect/>
          </a:stretch>
        </p:blipFill>
        <p:spPr bwMode="auto">
          <a:xfrm>
            <a:off x="6850064" y="2698762"/>
            <a:ext cx="161925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0779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357554" y="1857364"/>
            <a:ext cx="2028825" cy="10001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Январь 2022 – апрель 2022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3643314"/>
            <a:ext cx="2786082" cy="2071702"/>
          </a:xfrm>
          <a:prstGeom prst="rect">
            <a:avLst/>
          </a:prstGeom>
          <a:solidFill>
            <a:srgbClr val="20377B"/>
          </a:solidFill>
          <a:ln/>
          <a:effectLst>
            <a:outerShdw blurRad="381000" dist="165100" dir="5400000" sx="74000" sy="74000" algn="ctr" rotWithShape="0">
              <a:schemeClr val="bg1">
                <a:lumMod val="50000"/>
              </a:scheme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ru-RU" sz="2400" b="1" dirty="0" smtClean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Реализация обновленных ФГОС НОО и ООО</a:t>
            </a:r>
            <a:endParaRPr lang="ru-RU" sz="2400" b="1" dirty="0">
              <a:ln w="0"/>
              <a:solidFill>
                <a:prstClr val="white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8596" y="1071546"/>
            <a:ext cx="2857520" cy="1952218"/>
          </a:xfrm>
          <a:prstGeom prst="rect">
            <a:avLst/>
          </a:prstGeom>
          <a:solidFill>
            <a:srgbClr val="20377B"/>
          </a:solidFill>
          <a:ln/>
          <a:effectLst>
            <a:outerShdw blurRad="381000" dist="165100" dir="5400000" sx="74000" sy="74000" algn="ctr" rotWithShape="0">
              <a:schemeClr val="bg1">
                <a:lumMod val="50000"/>
              </a:scheme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ru-RU" sz="2400" b="1" dirty="0" smtClean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Формирование функциональной грамотности</a:t>
            </a:r>
            <a:endParaRPr lang="en-US" sz="2400" b="1" dirty="0" smtClean="0">
              <a:ln w="0"/>
              <a:solidFill>
                <a:prstClr val="white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Объект 5"/>
          <p:cNvSpPr>
            <a:spLocks noGrp="1"/>
          </p:cNvSpPr>
          <p:nvPr>
            <p:ph sz="quarter" idx="4"/>
          </p:nvPr>
        </p:nvSpPr>
        <p:spPr>
          <a:xfrm>
            <a:off x="3357554" y="4071942"/>
            <a:ext cx="2071702" cy="928694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Сентябрь 2022 – май 2023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Google Shape;202;g10404eab96a_0_40"/>
          <p:cNvSpPr txBox="1"/>
          <p:nvPr/>
        </p:nvSpPr>
        <p:spPr>
          <a:xfrm>
            <a:off x="5490645" y="1142984"/>
            <a:ext cx="3439073" cy="2643206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2200" b="1" dirty="0" smtClean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Участие российских школьников </a:t>
            </a:r>
            <a:r>
              <a:rPr lang="ru-RU" sz="2200" b="1" dirty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в </a:t>
            </a:r>
            <a:r>
              <a:rPr lang="ru-RU" sz="2200" b="1" dirty="0" smtClean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международных исследованиях </a:t>
            </a:r>
            <a:r>
              <a:rPr lang="ru-RU" sz="2200" b="1" dirty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по оценке образовательных достижений </a:t>
            </a:r>
            <a:r>
              <a:rPr lang="ru-RU" sz="2200" b="1" dirty="0" smtClean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учащихся </a:t>
            </a:r>
            <a:r>
              <a:rPr lang="en-US" sz="2200" b="1" dirty="0" smtClean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PISA</a:t>
            </a:r>
            <a:r>
              <a:rPr lang="ru-RU" sz="2200" b="1" dirty="0" smtClean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:</a:t>
            </a:r>
            <a:endParaRPr lang="ru-RU" sz="2200" b="1" dirty="0"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  <a:p>
            <a:pPr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2200" b="1" dirty="0" smtClean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</a:p>
          <a:p>
            <a:pPr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2200" b="1" dirty="0" smtClean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- 43 региона РФ</a:t>
            </a:r>
          </a:p>
          <a:p>
            <a:pPr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2200" b="1" dirty="0" smtClean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- 265 </a:t>
            </a:r>
            <a:r>
              <a:rPr lang="ru-RU" sz="2200" b="1" dirty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школ</a:t>
            </a:r>
          </a:p>
          <a:p>
            <a:pPr algn="r">
              <a:lnSpc>
                <a:spcPct val="80000"/>
              </a:lnSpc>
              <a:buClr>
                <a:srgbClr val="4D5156"/>
              </a:buClr>
              <a:buSzPts val="700"/>
            </a:pPr>
            <a:endParaRPr lang="ru-RU" sz="1600" dirty="0">
              <a:solidFill>
                <a:srgbClr val="4D5156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  <a:p>
            <a:pPr algn="just">
              <a:lnSpc>
                <a:spcPct val="80000"/>
              </a:lnSpc>
              <a:buClr>
                <a:srgbClr val="4D5156"/>
              </a:buClr>
              <a:buSzPts val="700"/>
            </a:pPr>
            <a:endParaRPr lang="ru-RU" sz="1600" dirty="0" smtClean="0">
              <a:solidFill>
                <a:srgbClr val="4D5156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  <a:p>
            <a:pPr algn="just">
              <a:lnSpc>
                <a:spcPct val="80000"/>
              </a:lnSpc>
              <a:buClr>
                <a:srgbClr val="4D5156"/>
              </a:buClr>
              <a:buSzPts val="700"/>
            </a:pPr>
            <a:endParaRPr sz="1600" dirty="0">
              <a:solidFill>
                <a:srgbClr val="4D5156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19" name="Google Shape;202;g10404eab96a_0_40"/>
          <p:cNvSpPr txBox="1"/>
          <p:nvPr/>
        </p:nvSpPr>
        <p:spPr>
          <a:xfrm>
            <a:off x="5490645" y="4000504"/>
            <a:ext cx="3439073" cy="1857388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>
              <a:lnSpc>
                <a:spcPct val="80000"/>
              </a:lnSpc>
              <a:buClr>
                <a:srgbClr val="4D5156"/>
              </a:buClr>
              <a:buSzPts val="700"/>
            </a:pPr>
            <a:endParaRPr lang="ru-RU" sz="1600" dirty="0" smtClean="0">
              <a:solidFill>
                <a:srgbClr val="4D5156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  <a:p>
            <a:pPr algn="just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2400" b="1" dirty="0" smtClean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Реализация обновленных ФГОС в штатном режиме во всех школах Российской Федерации</a:t>
            </a:r>
            <a:endParaRPr sz="2400" b="1" dirty="0"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0034" y="214290"/>
            <a:ext cx="5929354" cy="646327"/>
          </a:xfrm>
          <a:prstGeom prst="rect">
            <a:avLst/>
          </a:prstGeom>
          <a:noFill/>
        </p:spPr>
        <p:txBody>
          <a:bodyPr wrap="square" lIns="91426" tIns="45718" rIns="91426" bIns="45718" rtlCol="0">
            <a:spAutoFit/>
          </a:bodyPr>
          <a:lstStyle/>
          <a:p>
            <a:r>
              <a:rPr lang="ru-RU" sz="36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задачи 2022 года</a:t>
            </a:r>
            <a:endParaRPr lang="ru-RU" sz="3600" b="1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608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38"/>
          </a:xfrm>
        </p:spPr>
        <p:txBody>
          <a:bodyPr/>
          <a:lstStyle/>
          <a:p>
            <a:endParaRPr lang="ru-RU" sz="3200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42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1928802"/>
            <a:ext cx="3957638" cy="37862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Обновление содержания общего образования</a:t>
            </a:r>
          </a:p>
          <a:p>
            <a:pPr algn="ctr"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Примерные рабочие программы учебных предметов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786314" y="2000240"/>
            <a:ext cx="4143375" cy="37147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Планируемые результаты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и предметные</a:t>
            </a:r>
          </a:p>
          <a:p>
            <a:pPr algn="ctr"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Универсальные кодификаторы</a:t>
            </a:r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285720" y="214290"/>
            <a:ext cx="8572500" cy="1930401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Ресурсы 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реализации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ФГОС начального и основного общего образования 2022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50" y="5857892"/>
            <a:ext cx="8643938" cy="7715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ВПР, ОШЭ, ЕГЭ,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PISA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894" y="0"/>
            <a:ext cx="8708262" cy="714357"/>
          </a:xfrm>
          <a:ln>
            <a:noFill/>
          </a:ln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Последовательность действий по введению ФГОС</a:t>
            </a:r>
            <a:endParaRPr lang="ru-RU" sz="22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48462174"/>
              </p:ext>
            </p:extLst>
          </p:nvPr>
        </p:nvGraphicFramePr>
        <p:xfrm>
          <a:off x="2" y="714353"/>
          <a:ext cx="9143997" cy="42148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63333"/>
                <a:gridCol w="850562"/>
                <a:gridCol w="835862"/>
                <a:gridCol w="872578"/>
                <a:gridCol w="854220"/>
                <a:gridCol w="854220"/>
                <a:gridCol w="854220"/>
                <a:gridCol w="854220"/>
                <a:gridCol w="854220"/>
                <a:gridCol w="850562"/>
              </a:tblGrid>
              <a:tr h="4758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Класс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4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7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8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9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</a:tr>
              <a:tr h="7551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2022/2023 учебный год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2"/>
                    </a:solidFill>
                  </a:tcPr>
                </a:tc>
              </a:tr>
              <a:tr h="7615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202</a:t>
                      </a:r>
                      <a:r>
                        <a:rPr lang="en-US" sz="1600" dirty="0" smtClean="0">
                          <a:effectLst/>
                        </a:rPr>
                        <a:t>3</a:t>
                      </a:r>
                      <a:r>
                        <a:rPr lang="ru-RU" sz="1600" dirty="0" smtClean="0">
                          <a:effectLst/>
                        </a:rPr>
                        <a:t>/202</a:t>
                      </a:r>
                      <a:r>
                        <a:rPr lang="en-US" sz="1600" dirty="0" smtClean="0">
                          <a:effectLst/>
                        </a:rPr>
                        <a:t>4</a:t>
                      </a:r>
                      <a:r>
                        <a:rPr lang="ru-RU" sz="1600" dirty="0" smtClean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учебный год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</a:tr>
              <a:tr h="761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</a:rPr>
                        <a:t>2024/2025 учебный год</a:t>
                      </a:r>
                      <a:endParaRPr lang="ru-RU" sz="16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</a:tr>
              <a:tr h="7302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</a:rPr>
                        <a:t>2025/2026 учебный год</a:t>
                      </a:r>
                      <a:endParaRPr lang="ru-RU" sz="16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</a:tr>
              <a:tr h="7302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2026/2027 учебный</a:t>
                      </a:r>
                      <a:r>
                        <a:rPr lang="ru-RU" sz="1600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год</a:t>
                      </a:r>
                      <a:endParaRPr lang="ru-RU" sz="16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85720" y="5072074"/>
            <a:ext cx="864396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Обязательное введение ФГОС</a:t>
            </a: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Рекомендуемое введение ФГОС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Введение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ФГОС по мере готовности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5643578"/>
            <a:ext cx="508227" cy="372850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000628" y="6143644"/>
            <a:ext cx="508227" cy="37285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071934" y="5143512"/>
            <a:ext cx="508227" cy="37285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7852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85729"/>
            <a:ext cx="7886700" cy="42862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Единое содержание общего образования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714356"/>
            <a:ext cx="914400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4429132"/>
            <a:ext cx="9144000" cy="2962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/>
          <a:lstStyle/>
          <a:p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Обновление содержания образования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221" t="14246" r="37521" b="22628"/>
          <a:stretch/>
        </p:blipFill>
        <p:spPr bwMode="auto">
          <a:xfrm>
            <a:off x="0" y="908720"/>
            <a:ext cx="9144000" cy="5949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05787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Обновление содержания образования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772" t="19993" r="33067" b="13472"/>
          <a:stretch/>
        </p:blipFill>
        <p:spPr bwMode="auto">
          <a:xfrm>
            <a:off x="0" y="764704"/>
            <a:ext cx="9144000" cy="6093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1309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9933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/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Обновление содержания по обществознанию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sz="3600" b="1" dirty="0" smtClean="0">
                <a:solidFill>
                  <a:srgbClr val="002060"/>
                </a:solidFill>
              </a:rPr>
              <a:t>Финансовая грамотность</a:t>
            </a:r>
          </a:p>
          <a:p>
            <a:pPr marL="514350" indent="-514350">
              <a:buAutoNum type="arabicPeriod"/>
            </a:pPr>
            <a:r>
              <a:rPr lang="ru-RU" sz="3600" b="1" dirty="0" smtClean="0">
                <a:solidFill>
                  <a:srgbClr val="002060"/>
                </a:solidFill>
              </a:rPr>
              <a:t>Налоговое поведение</a:t>
            </a:r>
          </a:p>
          <a:p>
            <a:pPr marL="514350" indent="-514350">
              <a:buAutoNum type="arabicPeriod"/>
            </a:pPr>
            <a:r>
              <a:rPr lang="ru-RU" sz="3600" b="1" dirty="0" err="1" smtClean="0">
                <a:solidFill>
                  <a:srgbClr val="002060"/>
                </a:solidFill>
              </a:rPr>
              <a:t>Антикоррупционные</a:t>
            </a:r>
            <a:r>
              <a:rPr lang="ru-RU" sz="3600" b="1" dirty="0" smtClean="0">
                <a:solidFill>
                  <a:srgbClr val="002060"/>
                </a:solidFill>
              </a:rPr>
              <a:t> действия</a:t>
            </a:r>
          </a:p>
          <a:p>
            <a:pPr marL="514350" indent="-514350">
              <a:buAutoNum type="arabicPeriod"/>
            </a:pPr>
            <a:r>
              <a:rPr lang="ru-RU" sz="3600" b="1" dirty="0" smtClean="0">
                <a:solidFill>
                  <a:srgbClr val="002060"/>
                </a:solidFill>
              </a:rPr>
              <a:t>Место России в современном мире. Политика сдерживания России.</a:t>
            </a:r>
          </a:p>
          <a:p>
            <a:pPr marL="514350" indent="-514350">
              <a:buAutoNum type="arabicPeriod"/>
            </a:pPr>
            <a:r>
              <a:rPr lang="ru-RU" sz="3600" b="1" dirty="0" smtClean="0">
                <a:solidFill>
                  <a:srgbClr val="002060"/>
                </a:solidFill>
              </a:rPr>
              <a:t>Здоровый образ жизни</a:t>
            </a:r>
          </a:p>
          <a:p>
            <a:pPr marL="514350" indent="-514350">
              <a:buAutoNum type="arabicPeriod"/>
            </a:pPr>
            <a:r>
              <a:rPr lang="ru-RU" sz="3600" b="1" dirty="0" smtClean="0">
                <a:solidFill>
                  <a:srgbClr val="002060"/>
                </a:solidFill>
              </a:rPr>
              <a:t>Информационная безопасность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0761" t="22798" r="4837" b="12099"/>
          <a:stretch/>
        </p:blipFill>
        <p:spPr bwMode="auto">
          <a:xfrm>
            <a:off x="7896829" y="1508691"/>
            <a:ext cx="1247171" cy="5349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71822" y="800805"/>
            <a:ext cx="694640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ru-RU" sz="2000" dirty="0" smtClean="0">
                <a:solidFill>
                  <a:srgbClr val="66006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Количество заявок </a:t>
            </a:r>
          </a:p>
          <a:p>
            <a:pPr defTabSz="914400"/>
            <a:r>
              <a:rPr lang="ru-RU" sz="2000" dirty="0" smtClean="0">
                <a:solidFill>
                  <a:srgbClr val="66006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на апробацию примерных рабочих программ по учебным предметам</a:t>
            </a:r>
            <a:endParaRPr lang="ru-RU" sz="2000" dirty="0">
              <a:solidFill>
                <a:srgbClr val="660066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21668963"/>
              </p:ext>
            </p:extLst>
          </p:nvPr>
        </p:nvGraphicFramePr>
        <p:xfrm>
          <a:off x="542692" y="1532312"/>
          <a:ext cx="1817567" cy="45992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99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1758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3256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Максимальное количество заявок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677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Пензенская область</a:t>
                      </a:r>
                    </a:p>
                  </a:txBody>
                  <a:tcPr marL="7144" marR="7144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7903</a:t>
                      </a:r>
                    </a:p>
                  </a:txBody>
                  <a:tcPr marL="7144" marR="7144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227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Республика Башкортостан</a:t>
                      </a:r>
                    </a:p>
                  </a:txBody>
                  <a:tcPr marL="7144" marR="7144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5517</a:t>
                      </a:r>
                    </a:p>
                  </a:txBody>
                  <a:tcPr marL="7144" marR="7144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9227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Самарская область</a:t>
                      </a:r>
                    </a:p>
                  </a:txBody>
                  <a:tcPr marL="7144" marR="7144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4401</a:t>
                      </a:r>
                    </a:p>
                  </a:txBody>
                  <a:tcPr marL="7144" marR="7144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9227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Алтайский край</a:t>
                      </a:r>
                    </a:p>
                  </a:txBody>
                  <a:tcPr marL="7144" marR="7144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3111</a:t>
                      </a:r>
                    </a:p>
                  </a:txBody>
                  <a:tcPr marL="7144" marR="7144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9227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Московская область</a:t>
                      </a:r>
                    </a:p>
                  </a:txBody>
                  <a:tcPr marL="7144" marR="7144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2397</a:t>
                      </a:r>
                    </a:p>
                  </a:txBody>
                  <a:tcPr marL="7144" marR="7144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9227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Ульяновская область</a:t>
                      </a:r>
                    </a:p>
                  </a:txBody>
                  <a:tcPr marL="7144" marR="7144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1799</a:t>
                      </a:r>
                    </a:p>
                  </a:txBody>
                  <a:tcPr marL="7144" marR="7144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9227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Новосибирская область</a:t>
                      </a:r>
                    </a:p>
                  </a:txBody>
                  <a:tcPr marL="7144" marR="7144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1430</a:t>
                      </a:r>
                    </a:p>
                  </a:txBody>
                  <a:tcPr marL="7144" marR="7144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9227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Республика Бурятия</a:t>
                      </a:r>
                    </a:p>
                  </a:txBody>
                  <a:tcPr marL="7144" marR="7144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1354</a:t>
                      </a:r>
                    </a:p>
                  </a:txBody>
                  <a:tcPr marL="7144" marR="7144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9227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Белгородская область</a:t>
                      </a:r>
                    </a:p>
                  </a:txBody>
                  <a:tcPr marL="7144" marR="7144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1311</a:t>
                      </a:r>
                    </a:p>
                  </a:txBody>
                  <a:tcPr marL="7144" marR="7144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2393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Ставропольский край</a:t>
                      </a:r>
                    </a:p>
                  </a:txBody>
                  <a:tcPr marL="7144" marR="7144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1247</a:t>
                      </a:r>
                    </a:p>
                  </a:txBody>
                  <a:tcPr marL="7144" marR="7144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2393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Волгоградская область</a:t>
                      </a:r>
                    </a:p>
                  </a:txBody>
                  <a:tcPr marL="7144" marR="7144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1078</a:t>
                      </a:r>
                    </a:p>
                  </a:txBody>
                  <a:tcPr marL="7144" marR="7144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2393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Республика Татарстан (Татарстан)</a:t>
                      </a:r>
                    </a:p>
                  </a:txBody>
                  <a:tcPr marL="7144" marR="7144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1037</a:t>
                      </a:r>
                    </a:p>
                  </a:txBody>
                  <a:tcPr marL="7144" marR="7144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0" name="Заголовок 1"/>
          <p:cNvSpPr txBox="1">
            <a:spLocks/>
          </p:cNvSpPr>
          <p:nvPr/>
        </p:nvSpPr>
        <p:spPr>
          <a:xfrm>
            <a:off x="1" y="-13063"/>
            <a:ext cx="9143999" cy="944191"/>
          </a:xfrm>
          <a:prstGeom prst="rect">
            <a:avLst/>
          </a:prstGeom>
          <a:noFill/>
        </p:spPr>
        <p:txBody>
          <a:bodyPr vert="horz" lIns="91426" tIns="45718" rIns="91426" bIns="4571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241"/>
            <a:r>
              <a:rPr lang="ru-RU" sz="1900" b="1" dirty="0">
                <a:solidFill>
                  <a:srgbClr val="66006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УЧАСТИЕ СУБЪЕКТОВ РОССИЙСКОЙ ФЕДЕРАЦИИ</a:t>
            </a:r>
          </a:p>
          <a:p>
            <a:pPr algn="ctr" defTabSz="914241"/>
            <a:r>
              <a:rPr lang="ru-RU" sz="18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АПРОБАЦИИ ПРИМЕРНЫХ УЧЕБНЫХ ПРОГРАММ ПО УЧЕБНЫМ ПРЕДМЕТАМ</a:t>
            </a:r>
            <a:endParaRPr lang="ru-RU" sz="1800" b="1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47689596"/>
              </p:ext>
            </p:extLst>
          </p:nvPr>
        </p:nvGraphicFramePr>
        <p:xfrm>
          <a:off x="5715008" y="3071810"/>
          <a:ext cx="2244652" cy="29361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04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441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11661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Минимальное количество заявок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690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Республика Крым</a:t>
                      </a:r>
                    </a:p>
                  </a:txBody>
                  <a:tcPr marL="7144" marR="7144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L="7144" marR="7144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4690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Амурская область</a:t>
                      </a:r>
                    </a:p>
                  </a:txBody>
                  <a:tcPr marL="7144" marR="7144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7144" marR="7144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4690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Магаданская область</a:t>
                      </a:r>
                    </a:p>
                  </a:txBody>
                  <a:tcPr marL="7144" marR="7144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7144" marR="7144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4690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Вологодская область</a:t>
                      </a:r>
                    </a:p>
                  </a:txBody>
                  <a:tcPr marL="7144" marR="7144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L="7144" marR="7144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4690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Кировская область</a:t>
                      </a:r>
                    </a:p>
                  </a:txBody>
                  <a:tcPr marL="7144" marR="7144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7144" marR="7144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4690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Тверская область</a:t>
                      </a:r>
                    </a:p>
                  </a:txBody>
                  <a:tcPr marL="7144" marR="7144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7144" marR="7144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4690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Республика Саха (Якутия)</a:t>
                      </a:r>
                    </a:p>
                  </a:txBody>
                  <a:tcPr marL="7144" marR="7144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7144" marR="7144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4690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Чукотский автономный округ</a:t>
                      </a:r>
                    </a:p>
                  </a:txBody>
                  <a:tcPr marL="7144" marR="7144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7144" marR="7144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4690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Ненецкий автономный округ</a:t>
                      </a:r>
                    </a:p>
                  </a:txBody>
                  <a:tcPr marL="7144" marR="7144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144" marR="7144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77859768"/>
              </p:ext>
            </p:extLst>
          </p:nvPr>
        </p:nvGraphicFramePr>
        <p:xfrm>
          <a:off x="2764767" y="1851512"/>
          <a:ext cx="2505482" cy="4598670"/>
        </p:xfrm>
        <a:graphic>
          <a:graphicData uri="http://schemas.openxmlformats.org/drawingml/2006/table">
            <a:tbl>
              <a:tblPr/>
              <a:tblGrid>
                <a:gridCol w="19641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4129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Республика Тыва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576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Курская область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564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Республика Марий Эл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558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Красноярский край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477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Свердловская область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464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Республика Ингушетия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460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47379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Республика Северная Осетия - Алания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457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Хабаровский край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412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Тюменская область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411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Ямало-Ненецкий автономный округ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336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Рязанская область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298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Сахалинская область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276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Калининградская область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233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Брянская область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231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Омская область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221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Липецкая область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220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Костромская область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206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Ярославская область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203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Республика Тыва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576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Курская область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564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Республика Марий Эл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558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Красноярский край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477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6386513" y="836234"/>
            <a:ext cx="2527243" cy="861770"/>
          </a:xfrm>
          <a:prstGeom prst="rect">
            <a:avLst/>
          </a:prstGeom>
          <a:noFill/>
        </p:spPr>
        <p:txBody>
          <a:bodyPr wrap="square" lIns="91426" tIns="45718" rIns="91426" bIns="45718" rtlCol="0">
            <a:spAutoFit/>
          </a:bodyPr>
          <a:lstStyle/>
          <a:p>
            <a:pPr algn="r"/>
            <a:r>
              <a:rPr lang="ru-RU" sz="36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sz="36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  <a:endParaRPr lang="ru-RU" sz="3600" dirty="0" smtClean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4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состоянию на 20.01.2022) </a:t>
            </a:r>
            <a:endParaRPr lang="ru-RU" sz="1400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845" y="150009"/>
            <a:ext cx="546100" cy="615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8968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Заголовок 1">
            <a:extLst>
              <a:ext uri="{FF2B5EF4-FFF2-40B4-BE49-F238E27FC236}">
                <a16:creationId xmlns:a16="http://schemas.microsoft.com/office/drawing/2014/main" xmlns="" id="{E5BC1B9F-F7DC-4AF4-8F1E-E165D1DE0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200"/>
          </a:xfrm>
        </p:spPr>
        <p:txBody>
          <a:bodyPr>
            <a:normAutofit fontScale="90000"/>
          </a:bodyPr>
          <a:lstStyle/>
          <a:p>
            <a:r>
              <a:rPr lang="ru-RU" altLang="ru-RU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ФИПИ: Кодификатор по географии 5-9</a:t>
            </a:r>
            <a:endParaRPr lang="ru-RU" altLang="ru-RU" sz="2800"/>
          </a:p>
        </p:txBody>
      </p:sp>
      <p:pic>
        <p:nvPicPr>
          <p:cNvPr id="57347" name="Объект 4">
            <a:extLst>
              <a:ext uri="{FF2B5EF4-FFF2-40B4-BE49-F238E27FC236}">
                <a16:creationId xmlns:a16="http://schemas.microsoft.com/office/drawing/2014/main" xmlns="" id="{E3BD6424-5924-47E6-A161-0D0D7F7F719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536" t="16542" r="30321" b="7091"/>
          <a:stretch>
            <a:fillRect/>
          </a:stretch>
        </p:blipFill>
        <p:spPr>
          <a:xfrm>
            <a:off x="250825" y="754063"/>
            <a:ext cx="8642350" cy="5988050"/>
          </a:xfr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Заголовок 1">
            <a:extLst>
              <a:ext uri="{FF2B5EF4-FFF2-40B4-BE49-F238E27FC236}">
                <a16:creationId xmlns:a16="http://schemas.microsoft.com/office/drawing/2014/main" xmlns="" id="{BDE0E08A-E983-4C89-A9B1-3C504855D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7050"/>
          </a:xfrm>
        </p:spPr>
        <p:txBody>
          <a:bodyPr/>
          <a:lstStyle/>
          <a:p>
            <a:r>
              <a:rPr lang="ru-RU" altLang="ru-RU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ФИПИ: Кодификатор по географии 5-9</a:t>
            </a:r>
            <a:endParaRPr lang="ru-RU" altLang="ru-RU"/>
          </a:p>
        </p:txBody>
      </p:sp>
      <p:pic>
        <p:nvPicPr>
          <p:cNvPr id="89091" name="Объект 4">
            <a:extLst>
              <a:ext uri="{FF2B5EF4-FFF2-40B4-BE49-F238E27FC236}">
                <a16:creationId xmlns:a16="http://schemas.microsoft.com/office/drawing/2014/main" xmlns="" id="{68FE2ACA-D8A7-428C-9DAE-CA691B936BC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500" t="10548" r="16750"/>
          <a:stretch>
            <a:fillRect/>
          </a:stretch>
        </p:blipFill>
        <p:spPr>
          <a:xfrm>
            <a:off x="107950" y="801688"/>
            <a:ext cx="9036050" cy="5940425"/>
          </a:xfrm>
        </p:spPr>
      </p:pic>
    </p:spTree>
    <p:extLst>
      <p:ext uri="{BB962C8B-B14F-4D97-AF65-F5344CB8AC3E}">
        <p14:creationId xmlns:p14="http://schemas.microsoft.com/office/powerpoint/2010/main" xmlns="" val="1755782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Заголовок 1">
            <a:extLst>
              <a:ext uri="{FF2B5EF4-FFF2-40B4-BE49-F238E27FC236}">
                <a16:creationId xmlns:a16="http://schemas.microsoft.com/office/drawing/2014/main" xmlns="" id="{2382E1D5-8718-42C8-B3D1-0114ABD23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7050"/>
          </a:xfrm>
        </p:spPr>
        <p:txBody>
          <a:bodyPr/>
          <a:lstStyle/>
          <a:p>
            <a:r>
              <a:rPr lang="ru-RU" altLang="ru-RU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ФИПИ: Кодификатор по географии 5-9</a:t>
            </a:r>
            <a:endParaRPr lang="ru-RU" altLang="ru-RU"/>
          </a:p>
        </p:txBody>
      </p:sp>
      <p:pic>
        <p:nvPicPr>
          <p:cNvPr id="90115" name="Объект 4">
            <a:extLst>
              <a:ext uri="{FF2B5EF4-FFF2-40B4-BE49-F238E27FC236}">
                <a16:creationId xmlns:a16="http://schemas.microsoft.com/office/drawing/2014/main" xmlns="" id="{EB317DB9-6A39-4467-B60E-08FEBC7B1A3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127" t="10548" r="25500"/>
          <a:stretch>
            <a:fillRect/>
          </a:stretch>
        </p:blipFill>
        <p:spPr>
          <a:xfrm>
            <a:off x="107950" y="801688"/>
            <a:ext cx="8928100" cy="5940425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214414" y="285728"/>
            <a:ext cx="67151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 smtClean="0">
                <a:solidFill>
                  <a:srgbClr val="66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ПОСЛЕДОВАТЕЛЬНОСТЬ ДЕЙСТВИЙ ПО ВВЕДЕНИЮ </a:t>
            </a:r>
          </a:p>
          <a:p>
            <a:r>
              <a:rPr lang="ru-RU" sz="1800" b="1" dirty="0" smtClean="0">
                <a:solidFill>
                  <a:srgbClr val="66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ОБНОВЛЕННЫХ ФГОС НОО и ООО</a:t>
            </a:r>
            <a:endParaRPr lang="ru-RU" dirty="0"/>
          </a:p>
        </p:txBody>
      </p:sp>
      <p:pic>
        <p:nvPicPr>
          <p:cNvPr id="16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4756" y="171763"/>
            <a:ext cx="546100" cy="615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0761" t="22798" r="4837" b="12099"/>
          <a:stretch/>
        </p:blipFill>
        <p:spPr bwMode="auto">
          <a:xfrm>
            <a:off x="7558386" y="980530"/>
            <a:ext cx="1585615" cy="5877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61066831"/>
              </p:ext>
            </p:extLst>
          </p:nvPr>
        </p:nvGraphicFramePr>
        <p:xfrm>
          <a:off x="1" y="1142982"/>
          <a:ext cx="9144000" cy="571501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29247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7124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965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2181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4710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2067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3790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024111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897679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834463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4694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07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2022/2023 уч. год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07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lang="en-US" sz="1800" b="1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/202</a:t>
                      </a:r>
                      <a:r>
                        <a:rPr lang="en-US" sz="1800" b="1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уч. год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07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2024/2025 уч. год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07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2025/2026 уч. год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807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2026/2027 уч. год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205901"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Обязательное 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введение ФГОС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Рекомендуемое введение ФГОС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Введение ФГОС по мере готовности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Физика, информатика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Химия, ОБЖ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2" name="Группа 21"/>
          <p:cNvGrpSpPr/>
          <p:nvPr/>
        </p:nvGrpSpPr>
        <p:grpSpPr>
          <a:xfrm>
            <a:off x="3643306" y="5786454"/>
            <a:ext cx="789689" cy="852691"/>
            <a:chOff x="6169454" y="6226174"/>
            <a:chExt cx="896206" cy="462177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6339744" y="6386204"/>
              <a:ext cx="499206" cy="122483"/>
            </a:xfrm>
            <a:prstGeom prst="rect">
              <a:avLst/>
            </a:prstGeom>
            <a:solidFill>
              <a:srgbClr val="70AD47"/>
            </a:solidFill>
            <a:ln w="12700" cap="flat" cmpd="sng" algn="ctr">
              <a:solidFill>
                <a:srgbClr val="70AD47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endParaRPr lang="ru-RU" dirty="0">
                <a:solidFill>
                  <a:srgbClr val="660033"/>
                </a:solidFill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6599667" y="6561813"/>
              <a:ext cx="465993" cy="126538"/>
            </a:xfrm>
            <a:prstGeom prst="rect">
              <a:avLst/>
            </a:prstGeom>
            <a:solidFill>
              <a:srgbClr val="FFC000"/>
            </a:solidFill>
            <a:ln w="12700" cap="flat" cmpd="sng" algn="ctr">
              <a:solidFill>
                <a:srgbClr val="ED7D3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endParaRPr lang="ru-RU" dirty="0">
                <a:solidFill>
                  <a:srgbClr val="660033"/>
                </a:solidFill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6169454" y="6226174"/>
              <a:ext cx="430212" cy="114300"/>
            </a:xfrm>
            <a:prstGeom prst="rect">
              <a:avLst/>
            </a:prstGeom>
            <a:solidFill>
              <a:srgbClr val="FF0000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endParaRPr lang="ru-RU" dirty="0">
                <a:solidFill>
                  <a:srgbClr val="66003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51825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Заголовок 1">
            <a:extLst>
              <a:ext uri="{FF2B5EF4-FFF2-40B4-BE49-F238E27FC236}">
                <a16:creationId xmlns:a16="http://schemas.microsoft.com/office/drawing/2014/main" xmlns="" id="{93842426-234F-45EA-A124-789D24B89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7050"/>
          </a:xfrm>
        </p:spPr>
        <p:txBody>
          <a:bodyPr/>
          <a:lstStyle/>
          <a:p>
            <a:r>
              <a:rPr lang="ru-RU" altLang="ru-RU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ФИПИ: Кодификатор по географии 5-9</a:t>
            </a:r>
            <a:endParaRPr lang="ru-RU" altLang="ru-RU"/>
          </a:p>
        </p:txBody>
      </p:sp>
      <p:pic>
        <p:nvPicPr>
          <p:cNvPr id="91139" name="Объект 4">
            <a:extLst>
              <a:ext uri="{FF2B5EF4-FFF2-40B4-BE49-F238E27FC236}">
                <a16:creationId xmlns:a16="http://schemas.microsoft.com/office/drawing/2014/main" xmlns="" id="{09637204-CE75-4E49-9983-931C1446AB9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000" t="17114" r="18500"/>
          <a:stretch>
            <a:fillRect/>
          </a:stretch>
        </p:blipFill>
        <p:spPr>
          <a:xfrm>
            <a:off x="0" y="801688"/>
            <a:ext cx="9144000" cy="6056312"/>
          </a:xfr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/>
          <a:lstStyle/>
          <a:p>
            <a:pPr algn="l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Универсальный кодификатор. </a:t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результаты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85860"/>
            <a:ext cx="8715436" cy="5357850"/>
          </a:xfrm>
        </p:spPr>
        <p:txBody>
          <a:bodyPr/>
          <a:lstStyle/>
          <a:p>
            <a:pPr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Умение определять понятия, создавать обобщения, устанавливать аналогии, классифицировать, самостоятельно выбирать основания и критерии для классификации, устанавливать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причинно-следственные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связи, строить логическое рассуждение, умозаключение (индуктивное, дедуктивное и по аналогии) и делать выводы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Умение создавать, применять и преобразовывать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знаки и символы,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модели и схемы для решения учебных и познавательных задач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Смысловое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чтение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Умение осознанно использовать речевые средства в соответствии с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задачей коммуникации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выражения своих чувств, мыслей и потребностей; планирования и регуляции своей деятельности; владение устной и письменной речью, монологической контекстной речью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Формирование и развитие компетентности в области использования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информационно-коммуникационных технологий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развитие мотивации к овладению культурой активного пользования словарями и другими поисковыми системами.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969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863EEDA-C439-48FD-A2C0-F1361287C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EA12A360-DD49-4DCF-99F4-CABC297AC6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088" t="10687" r="5261"/>
          <a:stretch/>
        </p:blipFill>
        <p:spPr>
          <a:xfrm>
            <a:off x="0" y="188640"/>
            <a:ext cx="9036496" cy="6480720"/>
          </a:xfrm>
        </p:spPr>
      </p:pic>
    </p:spTree>
    <p:extLst>
      <p:ext uri="{BB962C8B-B14F-4D97-AF65-F5344CB8AC3E}">
        <p14:creationId xmlns="" xmlns:p14="http://schemas.microsoft.com/office/powerpoint/2010/main" val="7466280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144000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A99933-3443-4EF5-9924-1E9FB62C9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896C8C9C-5ACB-4E2A-B57C-513E798FB3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876" t="15473" r="12376" b="13930"/>
          <a:stretch/>
        </p:blipFill>
        <p:spPr>
          <a:xfrm>
            <a:off x="0" y="116632"/>
            <a:ext cx="9036496" cy="6466730"/>
          </a:xfrm>
        </p:spPr>
      </p:pic>
    </p:spTree>
    <p:extLst>
      <p:ext uri="{BB962C8B-B14F-4D97-AF65-F5344CB8AC3E}">
        <p14:creationId xmlns="" xmlns:p14="http://schemas.microsoft.com/office/powerpoint/2010/main" val="36544220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22698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969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643710"/>
          </a:xfr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49296"/>
          </a:xfrm>
        </p:spPr>
        <p:txBody>
          <a:bodyPr/>
          <a:lstStyle/>
          <a:p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НИКО, 6 класс, октябрь 2021 года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071546"/>
            <a:ext cx="9144000" cy="2152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214686"/>
            <a:ext cx="8929718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443914" cy="571504"/>
          </a:xfrm>
        </p:spPr>
        <p:txBody>
          <a:bodyPr/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ФГОС начального и основного общего образования </a:t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Общие положения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71546"/>
            <a:ext cx="8501154" cy="5483245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14. С</a:t>
            </a:r>
            <a:r>
              <a:rPr lang="ru-RU" sz="2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татус 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федеральной или региональной инновационной площадки: </a:t>
            </a:r>
            <a:r>
              <a:rPr lang="ru-RU" sz="2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самостоятельно определяют достижение промежуточных результатов по годам, осуществляют ускоренное обучение и другие возможности.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17. Срок получения начального и основного общего образования для лиц, обучающихся по 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индивидуальным учебным планам</a:t>
            </a:r>
            <a:r>
              <a:rPr lang="ru-RU" sz="2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может быть 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сокращен.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ФГОС НОО: Общий объем аудиторной работы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Минимум  2954 (было 2904)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50 часов больше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Максимум  3190 (было 3345)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150 часов меньше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ФГОС ООО: Общий объем аудиторной работы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Минимум 5058 (было 5267)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209 часов меньше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Максимум 5549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(было 6020)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471 час меньше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64399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492105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НИКО, 8 класс, октябрь 2021 года</a:t>
            </a:r>
            <a:endParaRPr lang="ru-RU" sz="28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914400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14554"/>
            <a:ext cx="9144000" cy="4424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63544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НИКО, 8 класс, октябрь 2021 года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928670"/>
            <a:ext cx="9144000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14290"/>
            <a:ext cx="7886700" cy="571504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НИКО, 8 класс, октябрь 2021 года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9144000" cy="3181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000504"/>
            <a:ext cx="9144000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14291"/>
            <a:ext cx="7886700" cy="78581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Анализ результатов НИКО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личностные и 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результаты)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71546"/>
            <a:ext cx="8643998" cy="578645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Жизненный успех обеспечивается:  усилиями самого человека, удачными обстоятельствами ……</a:t>
            </a:r>
          </a:p>
          <a:p>
            <a:pPr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Ценностные жизненные ориентиры: семья , здоровье, друзья,  образование, любимая работа, финансовое благополучие, наличие собственного комфортабельного жилья, наличие автомобиля, высокое положение на карьерной лестнице, престижная должность;  популярность, слава;  …….</a:t>
            </a:r>
          </a:p>
          <a:p>
            <a:pPr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Опыт активной деятельности в жизни школы обеспечивает …..</a:t>
            </a:r>
          </a:p>
          <a:p>
            <a:pPr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Критерии выбора будущей профессии : большой доход, интерес к профессии, престижность профессии, возможность карьерного роста</a:t>
            </a:r>
          </a:p>
          <a:p>
            <a:pPr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Ответственность за свои решения и поступки, нравственный выбор.</a:t>
            </a:r>
          </a:p>
          <a:p>
            <a:pPr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 Интерес к мировому природному наследию и знание памятных мест.</a:t>
            </a:r>
          </a:p>
          <a:p>
            <a:pPr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7. Широта интересов к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медиа-персонам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круг интересов, осведомленность</a:t>
            </a:r>
          </a:p>
          <a:p>
            <a:pPr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8. Решение проблем личной безопасности. Отношение к детскому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буллингу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кибербуллингу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9.  Публичность, коммуникабельность и инициативность. Лидерство.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560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33CBAE0-293C-4454-9E9C-E89986AA5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116632"/>
            <a:ext cx="8280920" cy="597724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обновления содержания и технологий 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8874C39-B778-4291-B3B7-1F7B065127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764704"/>
            <a:ext cx="8964488" cy="6093296"/>
          </a:xfrm>
        </p:spPr>
        <p:txBody>
          <a:bodyPr>
            <a:normAutofit fontScale="62500" lnSpcReduction="20000"/>
          </a:bodyPr>
          <a:lstStyle/>
          <a:p>
            <a:r>
              <a:rPr lang="ru-RU" sz="3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Ориентация на универсальные компетенции в разных областях жизнедеятельности.</a:t>
            </a:r>
          </a:p>
          <a:p>
            <a:r>
              <a:rPr lang="ru-RU" sz="3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Усиление внимания к компетенции творчества (креативности), самовыражения, самоактуализации.</a:t>
            </a:r>
          </a:p>
          <a:p>
            <a:r>
              <a:rPr lang="ru-RU" sz="3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Связь содержания с глобальными вызовами и локальными интересами.</a:t>
            </a:r>
          </a:p>
          <a:p>
            <a:r>
              <a:rPr lang="ru-RU" sz="3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Продуктивность (проекты и «продукты») как задача и результат.</a:t>
            </a:r>
          </a:p>
          <a:p>
            <a:r>
              <a:rPr lang="ru-RU" sz="3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социальных сетей, социальных медиа.</a:t>
            </a:r>
          </a:p>
          <a:p>
            <a:r>
              <a:rPr lang="ru-RU" sz="3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 проектирование, направленное на решение социально значимых задач местного сообщества, включение актуальной проблематики в содержание программ.</a:t>
            </a:r>
          </a:p>
          <a:p>
            <a:r>
              <a:rPr lang="ru-RU" sz="3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и исследовательская деятельность, ориентированная на работу с «будущим» (</a:t>
            </a:r>
            <a:r>
              <a:rPr lang="ru-RU" sz="3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форсайт</a:t>
            </a:r>
            <a:r>
              <a:rPr lang="ru-RU" sz="3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ru-RU" sz="3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профориетационная</a:t>
            </a:r>
            <a:r>
              <a:rPr lang="ru-RU" sz="3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работа</a:t>
            </a:r>
          </a:p>
          <a:p>
            <a:r>
              <a:rPr lang="ru-RU" sz="3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интерактивных образовательных технологий группового социального действия и событийной педагогики (тренинг, игра и др.)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051264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Rectangle 2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143001" y="2"/>
          <a:ext cx="121444" cy="161925"/>
        </p:xfrm>
        <a:graphic>
          <a:graphicData uri="http://schemas.openxmlformats.org/presentationml/2006/ole">
            <p:oleObj spid="_x0000_s1026" name="think-cell Slide" r:id="rId23" imgW="0" imgH="0" progId="">
              <p:embed/>
            </p:oleObj>
          </a:graphicData>
        </a:graphic>
      </p:graphicFrame>
      <p:sp>
        <p:nvSpPr>
          <p:cNvPr id="2052" name="Rectangle 5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2714612" y="2285993"/>
            <a:ext cx="6039007" cy="1071570"/>
          </a:xfrm>
          <a:prstGeom prst="rect">
            <a:avLst/>
          </a:prstGeom>
          <a:solidFill>
            <a:srgbClr val="EAEAEA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lIns="93296" tIns="46648" rIns="93296" bIns="46648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GB" sz="1400" b="1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53" name="Rectangle 6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2786050" y="2214554"/>
            <a:ext cx="6000792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ru-RU" altLang="ko-KR" sz="2400" dirty="0">
                <a:solidFill>
                  <a:prstClr val="black"/>
                </a:solidFill>
                <a:latin typeface="Arial" charset="0"/>
                <a:ea typeface="Gulim" pitchFamily="34" charset="-127"/>
              </a:rPr>
              <a:t>Учителя работают </a:t>
            </a:r>
            <a:r>
              <a:rPr lang="ru-RU" altLang="ko-KR" sz="2400" dirty="0" smtClean="0">
                <a:solidFill>
                  <a:prstClr val="black"/>
                </a:solidFill>
                <a:latin typeface="Arial" charset="0"/>
                <a:ea typeface="Gulim" pitchFamily="34" charset="-127"/>
              </a:rPr>
              <a:t>в командах</a:t>
            </a:r>
            <a:r>
              <a:rPr lang="ru-RU" altLang="ko-KR" sz="2400" dirty="0">
                <a:solidFill>
                  <a:prstClr val="black"/>
                </a:solidFill>
                <a:latin typeface="Arial" charset="0"/>
                <a:ea typeface="Gulim" pitchFamily="34" charset="-127"/>
              </a:rPr>
              <a:t>, анализируя и разрабатывая </a:t>
            </a:r>
            <a:r>
              <a:rPr lang="ru-RU" altLang="ko-KR" sz="2400" b="1" dirty="0">
                <a:solidFill>
                  <a:prstClr val="black"/>
                </a:solidFill>
                <a:latin typeface="Arial" charset="0"/>
                <a:ea typeface="Gulim" pitchFamily="34" charset="-127"/>
              </a:rPr>
              <a:t>уроки-образцы</a:t>
            </a:r>
            <a:r>
              <a:rPr lang="en-US" altLang="ko-KR" sz="2400" dirty="0">
                <a:solidFill>
                  <a:prstClr val="black"/>
                </a:solidFill>
                <a:latin typeface="Arial" charset="0"/>
                <a:ea typeface="Gulim" pitchFamily="34" charset="-127"/>
              </a:rPr>
              <a:t>. </a:t>
            </a:r>
            <a:endParaRPr lang="en-GB" sz="2400" dirty="0">
              <a:solidFill>
                <a:prstClr val="black"/>
              </a:solidFill>
              <a:latin typeface="Arial" charset="0"/>
              <a:ea typeface="Gulim" pitchFamily="34" charset="-127"/>
            </a:endParaRPr>
          </a:p>
        </p:txBody>
      </p:sp>
      <p:sp>
        <p:nvSpPr>
          <p:cNvPr id="2054" name="Rectangle 7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0" y="2401888"/>
            <a:ext cx="2681289" cy="1243012"/>
          </a:xfrm>
          <a:prstGeom prst="rect">
            <a:avLst/>
          </a:prstGeom>
          <a:solidFill>
            <a:schemeClr val="bg1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lIns="93296" tIns="46648" rIns="93296" bIns="46648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GB" sz="1400" b="1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55" name="Rectangle 8"/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1000100" y="2428868"/>
            <a:ext cx="678656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  <a:buClr>
                <a:srgbClr val="1F497D"/>
              </a:buClr>
            </a:pPr>
            <a:r>
              <a:rPr lang="ru-RU" sz="1400" b="1" dirty="0">
                <a:solidFill>
                  <a:prstClr val="black"/>
                </a:solidFill>
                <a:latin typeface="Arial" charset="0"/>
              </a:rPr>
              <a:t>Япония</a:t>
            </a:r>
            <a:endParaRPr lang="en-GB" sz="1400" b="1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2056" name="Picture 9" descr="japan%20flag"/>
          <p:cNvPicPr>
            <a:picLocks noChangeArrowheads="1"/>
          </p:cNvPicPr>
          <p:nvPr>
            <p:custDataLst>
              <p:tags r:id="rId7"/>
            </p:custDataLst>
          </p:nvPr>
        </p:nvPicPr>
        <p:blipFill>
          <a:blip r:embed="rId24" cstate="print"/>
          <a:srcRect/>
          <a:stretch>
            <a:fillRect/>
          </a:stretch>
        </p:blipFill>
        <p:spPr bwMode="gray">
          <a:xfrm>
            <a:off x="500034" y="2714620"/>
            <a:ext cx="1793375" cy="9366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057" name="Rectangle 10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2857488" y="857232"/>
            <a:ext cx="5909216" cy="1267747"/>
          </a:xfrm>
          <a:prstGeom prst="rect">
            <a:avLst/>
          </a:prstGeom>
          <a:solidFill>
            <a:srgbClr val="EAEAEA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lIns="93296" tIns="46648" rIns="93296" bIns="46648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GB" sz="1400" b="1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58" name="Rectangle 11"/>
          <p:cNvSpPr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2786050" y="928670"/>
            <a:ext cx="607223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ru-RU" altLang="ko-KR" sz="2400" dirty="0">
                <a:solidFill>
                  <a:prstClr val="black"/>
                </a:solidFill>
                <a:latin typeface="Arial" charset="0"/>
                <a:ea typeface="Gulim" pitchFamily="34" charset="-127"/>
              </a:rPr>
              <a:t>Учителя должны посещать в качестве </a:t>
            </a:r>
            <a:r>
              <a:rPr lang="ru-RU" altLang="ko-KR" sz="2400" b="1" dirty="0">
                <a:solidFill>
                  <a:prstClr val="black"/>
                </a:solidFill>
                <a:latin typeface="Arial" charset="0"/>
                <a:ea typeface="Gulim" pitchFamily="34" charset="-127"/>
              </a:rPr>
              <a:t>наблюдателей </a:t>
            </a:r>
            <a:r>
              <a:rPr lang="ru-RU" altLang="ko-KR" sz="2400" dirty="0">
                <a:solidFill>
                  <a:prstClr val="black"/>
                </a:solidFill>
                <a:latin typeface="Arial" charset="0"/>
                <a:ea typeface="Gulim" pitchFamily="34" charset="-127"/>
              </a:rPr>
              <a:t>как минимум 8 уроков своих коллег каждую четверть.</a:t>
            </a:r>
            <a:endParaRPr lang="en-GB" sz="2400" dirty="0">
              <a:solidFill>
                <a:prstClr val="black"/>
              </a:solidFill>
              <a:latin typeface="Arial" charset="0"/>
              <a:ea typeface="Gulim" pitchFamily="34" charset="-127"/>
            </a:endParaRPr>
          </a:p>
        </p:txBody>
      </p:sp>
      <p:sp>
        <p:nvSpPr>
          <p:cNvPr id="2059" name="Rectangle 12"/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285721" y="884018"/>
            <a:ext cx="2403500" cy="1313962"/>
          </a:xfrm>
          <a:prstGeom prst="rect">
            <a:avLst/>
          </a:prstGeom>
          <a:solidFill>
            <a:schemeClr val="bg1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lIns="93296" tIns="46648" rIns="93296" bIns="46648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GB" sz="1400" b="1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2060" name="Rectangle 13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571472" y="1000108"/>
            <a:ext cx="1503787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  <a:buClr>
                <a:srgbClr val="1F497D"/>
              </a:buClr>
            </a:pPr>
            <a:r>
              <a:rPr lang="ru-RU" sz="1400" b="1" dirty="0">
                <a:solidFill>
                  <a:prstClr val="black"/>
                </a:solidFill>
                <a:latin typeface="Arial" charset="0"/>
              </a:rPr>
              <a:t>Шанхай, Китай</a:t>
            </a:r>
            <a:endParaRPr lang="en-GB" sz="1400" b="1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2061" name="Picture 14" descr="flag%20chinese"/>
          <p:cNvPicPr>
            <a:picLocks noChangeArrowheads="1"/>
          </p:cNvPicPr>
          <p:nvPr>
            <p:custDataLst>
              <p:tags r:id="rId12"/>
            </p:custDataLst>
          </p:nvPr>
        </p:nvPicPr>
        <p:blipFill>
          <a:blip r:embed="rId25" cstate="print"/>
          <a:srcRect/>
          <a:stretch>
            <a:fillRect/>
          </a:stretch>
        </p:blipFill>
        <p:spPr bwMode="gray">
          <a:xfrm>
            <a:off x="500034" y="1357298"/>
            <a:ext cx="1793375" cy="8636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062" name="Rectangle 15"/>
          <p:cNvSpPr>
            <a:spLocks noChangeArrowheads="1"/>
          </p:cNvSpPr>
          <p:nvPr>
            <p:custDataLst>
              <p:tags r:id="rId13"/>
            </p:custDataLst>
          </p:nvPr>
        </p:nvSpPr>
        <p:spPr bwMode="gray">
          <a:xfrm>
            <a:off x="2714612" y="3571876"/>
            <a:ext cx="6072230" cy="1661993"/>
          </a:xfrm>
          <a:prstGeom prst="rect">
            <a:avLst/>
          </a:prstGeom>
          <a:solidFill>
            <a:srgbClr val="EAEAEA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lIns="93296" tIns="46648" rIns="93296" bIns="46648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GB" sz="1400" b="1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63" name="Rectangle 16"/>
          <p:cNvSpPr>
            <a:spLocks noChangeArrowheads="1"/>
          </p:cNvSpPr>
          <p:nvPr>
            <p:custDataLst>
              <p:tags r:id="rId14"/>
            </p:custDataLst>
          </p:nvPr>
        </p:nvSpPr>
        <p:spPr bwMode="gray">
          <a:xfrm>
            <a:off x="2786050" y="3429000"/>
            <a:ext cx="5967570" cy="172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  <a:buClr>
                <a:srgbClr val="1F497D"/>
              </a:buClr>
            </a:pP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Расписание учителей составлено таким образом, чтобы у них было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для совместного планирования</a:t>
            </a: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4" name="Rectangle 17"/>
          <p:cNvSpPr>
            <a:spLocks noChangeArrowheads="1"/>
          </p:cNvSpPr>
          <p:nvPr>
            <p:custDataLst>
              <p:tags r:id="rId15"/>
            </p:custDataLst>
          </p:nvPr>
        </p:nvSpPr>
        <p:spPr bwMode="gray">
          <a:xfrm>
            <a:off x="0" y="3857628"/>
            <a:ext cx="2395569" cy="1354137"/>
          </a:xfrm>
          <a:prstGeom prst="rect">
            <a:avLst/>
          </a:prstGeom>
          <a:solidFill>
            <a:schemeClr val="bg1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lIns="93296" tIns="46648" rIns="93296" bIns="46648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GB" sz="1400" b="1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65" name="Rectangle 18"/>
          <p:cNvSpPr>
            <a:spLocks noChangeArrowheads="1"/>
          </p:cNvSpPr>
          <p:nvPr>
            <p:custDataLst>
              <p:tags r:id="rId16"/>
            </p:custDataLst>
          </p:nvPr>
        </p:nvSpPr>
        <p:spPr bwMode="gray">
          <a:xfrm>
            <a:off x="642910" y="3929066"/>
            <a:ext cx="1327547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  <a:buClr>
                <a:srgbClr val="1F497D"/>
              </a:buClr>
            </a:pPr>
            <a:r>
              <a:rPr lang="ru-RU" sz="1400" b="1" dirty="0">
                <a:solidFill>
                  <a:prstClr val="black"/>
                </a:solidFill>
                <a:latin typeface="Arial" charset="0"/>
              </a:rPr>
              <a:t>Бостон</a:t>
            </a:r>
            <a:r>
              <a:rPr lang="en-GB" sz="1400" b="1" dirty="0">
                <a:solidFill>
                  <a:prstClr val="black"/>
                </a:solidFill>
                <a:latin typeface="Arial" charset="0"/>
              </a:rPr>
              <a:t>,</a:t>
            </a:r>
            <a:r>
              <a:rPr lang="ru-RU" sz="1400" b="1" dirty="0">
                <a:solidFill>
                  <a:prstClr val="black"/>
                </a:solidFill>
                <a:latin typeface="Arial" charset="0"/>
              </a:rPr>
              <a:t> США</a:t>
            </a:r>
            <a:endParaRPr lang="en-GB" sz="1400" b="1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2066" name="Picture 19"/>
          <p:cNvPicPr preferRelativeResize="0">
            <a:picLocks noChangeArrowheads="1"/>
          </p:cNvPicPr>
          <p:nvPr>
            <p:custDataLst>
              <p:tags r:id="rId17"/>
            </p:custDataLst>
          </p:nvPr>
        </p:nvPicPr>
        <p:blipFill>
          <a:blip r:embed="rId26" cstate="print"/>
          <a:srcRect/>
          <a:stretch>
            <a:fillRect/>
          </a:stretch>
        </p:blipFill>
        <p:spPr bwMode="gray">
          <a:xfrm>
            <a:off x="285720" y="4286256"/>
            <a:ext cx="1793377" cy="8080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067" name="Rectangle 20"/>
          <p:cNvSpPr>
            <a:spLocks noGrp="1" noChangeArrowheads="1"/>
          </p:cNvSpPr>
          <p:nvPr>
            <p:ph type="title"/>
            <p:custDataLst>
              <p:tags r:id="rId18"/>
            </p:custDataLst>
          </p:nvPr>
        </p:nvSpPr>
        <p:spPr bwMode="gray">
          <a:xfrm>
            <a:off x="214282" y="-56270"/>
            <a:ext cx="8715436" cy="940287"/>
          </a:xfrm>
          <a:noFill/>
        </p:spPr>
        <p:txBody>
          <a:bodyPr/>
          <a:lstStyle/>
          <a:p>
            <a:pPr eaLnBrk="1" hangingPunct="1"/>
            <a:r>
              <a:rPr lang="ru-RU" sz="2800" b="1" dirty="0">
                <a:solidFill>
                  <a:srgbClr val="110397"/>
                </a:solidFill>
              </a:rPr>
              <a:t>Профессиональное развитие сфокусировано </a:t>
            </a:r>
            <a:br>
              <a:rPr lang="ru-RU" sz="2800" b="1" dirty="0">
                <a:solidFill>
                  <a:srgbClr val="110397"/>
                </a:solidFill>
              </a:rPr>
            </a:br>
            <a:r>
              <a:rPr lang="ru-RU" sz="2800" b="1" dirty="0">
                <a:solidFill>
                  <a:srgbClr val="110397"/>
                </a:solidFill>
              </a:rPr>
              <a:t>на происходящем в классе</a:t>
            </a:r>
            <a:endParaRPr lang="en-GB" sz="2800" b="1" dirty="0">
              <a:solidFill>
                <a:srgbClr val="110397"/>
              </a:solidFill>
            </a:endParaRPr>
          </a:p>
        </p:txBody>
      </p:sp>
      <p:sp>
        <p:nvSpPr>
          <p:cNvPr id="2069" name="Rectangle 22"/>
          <p:cNvSpPr>
            <a:spLocks noChangeArrowheads="1"/>
          </p:cNvSpPr>
          <p:nvPr>
            <p:custDataLst>
              <p:tags r:id="rId19"/>
            </p:custDataLst>
          </p:nvPr>
        </p:nvSpPr>
        <p:spPr bwMode="gray">
          <a:xfrm>
            <a:off x="214282" y="5286388"/>
            <a:ext cx="4355338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r>
              <a:rPr lang="en-ZA" altLang="ko-KR" sz="1200" dirty="0">
                <a:solidFill>
                  <a:prstClr val="white"/>
                </a:solidFill>
                <a:latin typeface="Arial" charset="0"/>
                <a:ea typeface="Gulim" pitchFamily="34" charset="-127"/>
              </a:rPr>
              <a:t>“</a:t>
            </a:r>
            <a:r>
              <a:rPr lang="ru-RU" altLang="ko-KR" sz="1600" b="1" dirty="0">
                <a:solidFill>
                  <a:srgbClr val="000066"/>
                </a:solidFill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rPr>
              <a:t>Учителя, которые  более активно посещают мероприятия по профессиональному развитию</a:t>
            </a:r>
            <a:r>
              <a:rPr lang="en-US" altLang="ko-KR" sz="1600" b="1" dirty="0">
                <a:solidFill>
                  <a:srgbClr val="000066"/>
                </a:solidFill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rPr>
              <a:t>, </a:t>
            </a:r>
            <a:r>
              <a:rPr lang="ru-RU" altLang="ko-KR" sz="1600" b="1" dirty="0">
                <a:solidFill>
                  <a:srgbClr val="000066"/>
                </a:solidFill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rPr>
              <a:t>с большей вероятностью оказываются вовлеченными в совместное преподавание</a:t>
            </a:r>
            <a:r>
              <a:rPr lang="en-US" altLang="ko-KR" sz="1600" b="1" dirty="0">
                <a:solidFill>
                  <a:srgbClr val="000066"/>
                </a:solidFill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rPr>
              <a:t>.”     - </a:t>
            </a:r>
            <a:r>
              <a:rPr lang="en-US" altLang="ko-KR" sz="1600" b="1" dirty="0" err="1">
                <a:solidFill>
                  <a:srgbClr val="000066"/>
                </a:solidFill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rPr>
              <a:t>TALIS</a:t>
            </a:r>
            <a:r>
              <a:rPr lang="en-US" altLang="ko-KR" sz="1600" b="1" dirty="0">
                <a:solidFill>
                  <a:srgbClr val="000066"/>
                </a:solidFill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rPr>
              <a:t>, 2009</a:t>
            </a:r>
          </a:p>
        </p:txBody>
      </p:sp>
      <p:sp>
        <p:nvSpPr>
          <p:cNvPr id="2070" name="Rectangle 23"/>
          <p:cNvSpPr>
            <a:spLocks noChangeArrowheads="1"/>
          </p:cNvSpPr>
          <p:nvPr>
            <p:custDataLst>
              <p:tags r:id="rId20"/>
            </p:custDataLst>
          </p:nvPr>
        </p:nvSpPr>
        <p:spPr bwMode="gray">
          <a:xfrm>
            <a:off x="4733926" y="5498620"/>
            <a:ext cx="4410074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ctr" defTabSz="912813" fontAlgn="base">
              <a:spcBef>
                <a:spcPct val="0"/>
              </a:spcBef>
              <a:spcAft>
                <a:spcPct val="0"/>
              </a:spcAft>
            </a:pPr>
            <a:r>
              <a:rPr lang="en-US" altLang="ko-KR" sz="1400" b="1" dirty="0">
                <a:solidFill>
                  <a:srgbClr val="000066"/>
                </a:solidFill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rPr>
              <a:t>“</a:t>
            </a:r>
            <a:r>
              <a:rPr lang="ru-RU" altLang="ko-KR" sz="1600" b="1" dirty="0">
                <a:solidFill>
                  <a:srgbClr val="000066"/>
                </a:solidFill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rPr>
              <a:t>Учителя, которые обмениваются идеями и информацией и координируют свою деятельность с другими учителями, также отмечают  хорошие взаимоотношения между учителями и учащимися в своих школах</a:t>
            </a:r>
            <a:r>
              <a:rPr lang="en-US" altLang="ko-KR" sz="1600" b="1" dirty="0">
                <a:solidFill>
                  <a:srgbClr val="000066"/>
                </a:solidFill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rPr>
              <a:t>”   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294968" y="1087284"/>
            <a:ext cx="8209247" cy="523220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 w="9525" algn="ctr">
            <a:noFill/>
            <a:round/>
            <a:headEnd/>
            <a:tailEnd/>
          </a:ln>
        </p:spPr>
        <p:txBody>
          <a:bodyPr/>
          <a:lstStyle/>
          <a:p>
            <a:pPr defTabSz="1042988"/>
            <a:endParaRPr lang="ru-RU" sz="2100" dirty="0"/>
          </a:p>
        </p:txBody>
      </p:sp>
      <p:sp>
        <p:nvSpPr>
          <p:cNvPr id="2071" name="Text Box 23"/>
          <p:cNvSpPr txBox="1">
            <a:spLocks noChangeArrowheads="1"/>
          </p:cNvSpPr>
          <p:nvPr/>
        </p:nvSpPr>
        <p:spPr bwMode="auto">
          <a:xfrm>
            <a:off x="317090" y="1045760"/>
            <a:ext cx="87974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ВАЖНЫЕ УПРАВЛЕНЧЕСКИЕ МЕХАНИЗМЫ: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F3A33-6A4A-4395-8324-C6DCD486F135}" type="slidenum">
              <a:rPr lang="ru-RU" smtClean="0">
                <a:solidFill>
                  <a:schemeClr val="bg2">
                    <a:lumMod val="75000"/>
                  </a:schemeClr>
                </a:solidFill>
              </a:rPr>
              <a:pPr/>
              <a:t>59</a:t>
            </a:fld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091" y="431426"/>
            <a:ext cx="873127" cy="36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9727" y="252575"/>
            <a:ext cx="1078136" cy="558783"/>
          </a:xfrm>
          <a:prstGeom prst="rect">
            <a:avLst/>
          </a:prstGeom>
        </p:spPr>
      </p:pic>
      <p:sp>
        <p:nvSpPr>
          <p:cNvPr id="38" name="Rectangle 19">
            <a:extLst>
              <a:ext uri="{FF2B5EF4-FFF2-40B4-BE49-F238E27FC236}">
                <a16:creationId xmlns="" xmlns:a16="http://schemas.microsoft.com/office/drawing/2014/main" id="{CCD3FECE-D051-41BC-A490-5E3995E40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9" name="Rectangle 20">
            <a:extLst>
              <a:ext uri="{FF2B5EF4-FFF2-40B4-BE49-F238E27FC236}">
                <a16:creationId xmlns="" xmlns:a16="http://schemas.microsoft.com/office/drawing/2014/main" id="{A9C8B59F-3E56-4438-A0E5-FD8D463CA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195590"/>
            <a:ext cx="22474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400">
              <a:solidFill>
                <a:srgbClr val="000000"/>
              </a:solidFill>
              <a:latin typeface="Times New Roman CYR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>
                <a:solidFill>
                  <a:srgbClr val="000000"/>
                </a:solidFill>
                <a:latin typeface="Times New Roman CYR" panose="02020603050405020304" pitchFamily="18" charset="0"/>
              </a:rPr>
              <a:t> </a:t>
            </a:r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47" name="Текст 1">
            <a:extLst>
              <a:ext uri="{FF2B5EF4-FFF2-40B4-BE49-F238E27FC236}">
                <a16:creationId xmlns="" xmlns:a16="http://schemas.microsoft.com/office/drawing/2014/main" id="{3E641A0C-C566-45B4-A744-68337F32C3F0}"/>
              </a:ext>
            </a:extLst>
          </p:cNvPr>
          <p:cNvSpPr txBox="1">
            <a:spLocks/>
          </p:cNvSpPr>
          <p:nvPr/>
        </p:nvSpPr>
        <p:spPr>
          <a:xfrm>
            <a:off x="160279" y="1465899"/>
            <a:ext cx="1906646" cy="15001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3B2DC90-C72C-4B15-BBDF-9492B2717C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382" y="1613812"/>
            <a:ext cx="7672481" cy="463945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23634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329642" cy="57148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ФГОС основного общего образования Общие положения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642918"/>
            <a:ext cx="8715436" cy="6000792"/>
          </a:xfrm>
        </p:spPr>
        <p:txBody>
          <a:bodyPr/>
          <a:lstStyle/>
          <a:p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Учебные предметы 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"Математика", "Информатика", "Физика", "Химия", "Биология"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осваиваются на базовом и углубленном уровнях;</a:t>
            </a:r>
          </a:p>
          <a:p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Срок получения основного общего образования составляет не более пяти лет. 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обучающихся с ОВЗ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обучении по АОП срок получения основного общего образования может быть увеличен до шести лет.</a:t>
            </a:r>
          </a:p>
          <a:p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Организация вправе самостоятельно определять 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последовательность модулей и количество часов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освоения модулей учебного предмета "Технология" (с учетом возможностей материально-технической базы Организации).</a:t>
            </a:r>
          </a:p>
          <a:p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Организация вправе самостоятельно определять 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последовательность модулей и количество часов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освоения модулей учебного предмета "Физическая культура" (с учетом возможностей материально-технической базы Организации и природно-климатических условий региона).</a:t>
            </a:r>
            <a:endParaRPr lang="ru-RU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40C535C-0FB5-4E0E-AA57-E9FEC087DD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44" y="428604"/>
            <a:ext cx="8786874" cy="62407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№ 219 и Рособрнадзора № 590 </a:t>
            </a:r>
          </a:p>
          <a:p>
            <a:pPr marL="0" indent="0" algn="ctr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6 мая 2019 года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base">
              <a:lnSpc>
                <a:spcPct val="100000"/>
              </a:lnSpc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 УТВЕРЖДЕНИИ МЕТОДОЛОГИИ И </a:t>
            </a:r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base">
              <a:lnSpc>
                <a:spcPct val="100000"/>
              </a:lnSpc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КРИТЕРИЕВ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ОЦЕНКИ КАЧЕСТВА ОБЩЕГО ОБРАЗОВАНИЯ 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base">
              <a:lnSpc>
                <a:spcPct val="100000"/>
              </a:lnSpc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ОБЩЕОБРАЗОВАТЕЛЬНЫХ ОРГАНИЗАЦИЯХ  НА ОСНОВЕ ПРАКТИКИ МЕЖДУНАРОДНЫХ ИССЛЕДОВАНИЙ КАЧЕСТВА ПОДГОТОВКИ ОБУЧАЮЩИХСЯ</a:t>
            </a:r>
          </a:p>
          <a:p>
            <a:pPr marL="0" indent="0" algn="ctr" fontAlgn="base">
              <a:buNone/>
            </a:pP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 fontAlgn="base">
              <a:spcAft>
                <a:spcPts val="995"/>
              </a:spcAft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«Для обеспечения прорывного улучшения качества образования недостаточно оперировать средними и массовыми показателями. Помимо нацеленности на достижение высоких образовательных результатов в целом или в среднем по стране (региону, муниципалитету, ОО) система образования должна мотивировать каждого обучающегося на максимальную вовлеченность в образовательный процесс, на достижение результатов, важных именно для него, для его развития».</a:t>
            </a:r>
          </a:p>
          <a:p>
            <a:pPr indent="450215" algn="just" fontAlgn="base">
              <a:spcAft>
                <a:spcPts val="995"/>
              </a:spcAft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«Особый акцент при проведении ВПР в РФ сделан на развитие у образовательных организаций культуры самооценки; работы не предполагают сравнения результатов разных обучающихся между собой, проведения сопоставления между различными образовательными организациями и регионами».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6124222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855A1B7-7A67-4BE5-B759-EAE0699A5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13FCD885-2C87-46BC-98DC-793D4D6C98C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21931" y="238884"/>
            <a:ext cx="4833834" cy="404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Алексей Кудрин, глава Счётной палаты">
            <a:extLst>
              <a:ext uri="{FF2B5EF4-FFF2-40B4-BE49-F238E27FC236}">
                <a16:creationId xmlns:a16="http://schemas.microsoft.com/office/drawing/2014/main" xmlns="" id="{655F460B-1DDC-4C2D-8A2F-A2A714D4D5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9087" y="238885"/>
            <a:ext cx="3922847" cy="404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А. Кудрин о проблемах успешности школьников">
            <a:extLst>
              <a:ext uri="{FF2B5EF4-FFF2-40B4-BE49-F238E27FC236}">
                <a16:creationId xmlns:a16="http://schemas.microsoft.com/office/drawing/2014/main" xmlns="" id="{9EECE02E-D774-4C62-9D95-6F4545E3F4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4429132"/>
            <a:ext cx="8706679" cy="1932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21610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53190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14291"/>
            <a:ext cx="7886700" cy="42862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Отдельные положения ФГОС ООО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42918"/>
            <a:ext cx="9144000" cy="6215082"/>
          </a:xfrm>
        </p:spPr>
        <p:txBody>
          <a:bodyPr>
            <a:normAutofit fontScale="77500" lnSpcReduction="20000"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24. Соответствие деятельности Организации требованиям ФГОС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части содержания образования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определяется результатами государственной итоговой аттестации.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32.2. Программа формирования УУД у обучающихся должна содержать:</a:t>
            </a:r>
            <a:endParaRPr lang="ru-RU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описание взаимосвязи универсальных учебных действий с содержанием учебных предметов;</a:t>
            </a:r>
            <a:endParaRPr lang="ru-RU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описание особенностей реализации основных направлений и форм учебно-исследовательской деятельности в рамках урочной и внеурочной деятельности.</a:t>
            </a:r>
            <a:endParaRPr lang="ru-RU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33.1. Для Организаций, в которых языком образования является русский язык, изучение родного языка и родной литературы из числа языков народов Российской Федерации, государственных языков республик Российской Федерации осуществляется при наличии возможностей Организации и по заявлению обучающихся, родителей (законных представителей) несовершеннолетних обучающихся.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Изучение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второго иностранного языка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 перечня, предлагаемого Организацией, осуществляется по заявлению обучающихся, родителей  и при наличии в Организации необходимых условий.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изучении предметной области "Основы духовно-нравственной культуры народов России" по заявлению обучающихся, родителей (законных представителей) несовершеннолетних обучающихся осуществляется выбор одного из учебных курсов (учебных модулей) из перечня, предлагаемого Организацией.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Внеурочная деятельность без направлений.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2FE7B1-D030-4416-B671-E67365C27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60648"/>
            <a:ext cx="7886700" cy="72008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Обновленные ФГОС НОО и ФГОС ООО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BE6A9AB4-E882-484B-A5D5-C3C2644CB1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827" t="36384" r="28087" b="12220"/>
          <a:stretch/>
        </p:blipFill>
        <p:spPr>
          <a:xfrm>
            <a:off x="107504" y="980728"/>
            <a:ext cx="9036496" cy="5688632"/>
          </a:xfrm>
        </p:spPr>
      </p:pic>
    </p:spTree>
    <p:extLst>
      <p:ext uri="{BB962C8B-B14F-4D97-AF65-F5344CB8AC3E}">
        <p14:creationId xmlns="" xmlns:p14="http://schemas.microsoft.com/office/powerpoint/2010/main" val="272297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ertmL8Yek.ccIg0LYk7c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ES58auvV0uT84soyWxsV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rIt.7lZHUC6RYxsd1DBY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8h7_1_z9EqG7ORR1FwI6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tHUSK8M40.ZCXgbhj1Zw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oR1C1kiu0CEZfryB6LHf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LEFT" val="525.125"/>
  <p:tag name="ORIGTOP" val="393.875"/>
  <p:tag name="ORIGHEIGHT" val="70.375"/>
  <p:tag name="ORIGWIDTH" val="113.875"/>
  <p:tag name="THINKCELLSHAPEDONOTDELETE" val="pinEmmY0ivUij07cNhNKlr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wX1NRlW5kCLwqThwz2N5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46LJt4DwEihTKA6Y2Ac6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bW_3D15pEWS4d5rp5m1A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gL_k0AO9Em.62FdGADK4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IKUYGkzZk.WiMlo1HPBU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lLjiH8VKkmpkWfYshVXB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KCicJ2PtEyZ8aSJYG9lT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FvUFjGNC0W0eWW4wGoQA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QnU5Iau00KCNrCSg25hE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sue9SVTV0qhUKbZJndwjg"/>
</p:tagLst>
</file>

<file path=ppt/theme/theme1.xml><?xml version="1.0" encoding="utf-8"?>
<a:theme xmlns:a="http://schemas.openxmlformats.org/drawingml/2006/main" name="2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РП</Template>
  <TotalTime>6376</TotalTime>
  <Words>3102</Words>
  <Application>Microsoft Office PowerPoint</Application>
  <PresentationFormat>Экран (4:3)</PresentationFormat>
  <Paragraphs>517</Paragraphs>
  <Slides>62</Slides>
  <Notes>5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62</vt:i4>
      </vt:variant>
    </vt:vector>
  </HeadingPairs>
  <TitlesOfParts>
    <vt:vector size="65" baseType="lpstr">
      <vt:lpstr>23_Тема Office</vt:lpstr>
      <vt:lpstr>1_Тема Office</vt:lpstr>
      <vt:lpstr>think-cell Slide</vt:lpstr>
      <vt:lpstr>  Обновленные ФГОС: новые механизмы повышения качества образования   </vt:lpstr>
      <vt:lpstr>МИНПРОСВЕЩЕНИЯ РОССИИ ПРИКАЗ от 31 мая 2021 г. N 286   «Об утверждении ФГОС начального общего образования»  ПРИКАЗ от 31 мая 2021 г. N 287   «Об утверждении ФГОС основного общего образования»</vt:lpstr>
      <vt:lpstr>Последовательность действий по введению ФГОС</vt:lpstr>
      <vt:lpstr>Слайд 4</vt:lpstr>
      <vt:lpstr>ФГОС начального и основного общего образования  Общие положения</vt:lpstr>
      <vt:lpstr>ФГОС основного общего образования Общие положения</vt:lpstr>
      <vt:lpstr>Слайд 7</vt:lpstr>
      <vt:lpstr>Отдельные положения ФГОС ООО</vt:lpstr>
      <vt:lpstr>Обновленные ФГОС НОО и ФГОС ООО</vt:lpstr>
      <vt:lpstr>Личностные результаты  по направлениям воспитания:</vt:lpstr>
      <vt:lpstr>Планируемые предметные результаты</vt:lpstr>
      <vt:lpstr>Требования к условиям реализации ФГОС</vt:lpstr>
      <vt:lpstr>Статус ФГ в системе результатов по ФГОС</vt:lpstr>
      <vt:lpstr> Приказ Министерства просвещения Российской Федерации и приказ Федеральной службы по надзору в сфере образования и науки от 06.05.2019 № 590/219 (с изменениями от 24.12.2019 № 1718/716)  </vt:lpstr>
      <vt:lpstr>Основная образовательная программа ООО</vt:lpstr>
      <vt:lpstr>ФГОС 2022: ООП ООО</vt:lpstr>
      <vt:lpstr>ФГОС: Рабочая программа учебного предмета</vt:lpstr>
      <vt:lpstr>  Положение  о рабочей программе учебных предметов, учебных курсов </vt:lpstr>
      <vt:lpstr> Положение  о рабочей программе курсов внеурочной деятельности </vt:lpstr>
      <vt:lpstr> ФГОС начального общего образования – Приказ Минобрнауки России от 6 октября 2009 г. N 373  Изменения: 26 ноября 2010 г., 22 сентября 2011 г., 18 декабря 2012 г., 29 декабря 2014 г., 18 мая, 31 декабря 2015 г., 11 декабря 2020 г. </vt:lpstr>
      <vt:lpstr>Структура Рабочей программы воспитания – ФГОС </vt:lpstr>
      <vt:lpstr>!!! Структура РПВ будет изменена к 1 сентября 2022 г.</vt:lpstr>
      <vt:lpstr>ФГОС 2022: ООП ООО</vt:lpstr>
      <vt:lpstr>  ФГОС 2022: ООП ООО   Программа коррекционной работы должна содержать: </vt:lpstr>
      <vt:lpstr>Внеурочная деятельность</vt:lpstr>
      <vt:lpstr>Поддержка введения обновленных ФГОС</vt:lpstr>
      <vt:lpstr>Слайд 27</vt:lpstr>
      <vt:lpstr>Слайд 28</vt:lpstr>
      <vt:lpstr>Слайд 29</vt:lpstr>
      <vt:lpstr>Единое содержание общего образования</vt:lpstr>
      <vt:lpstr>Обновление содержания образования</vt:lpstr>
      <vt:lpstr>Обновление содержания образования</vt:lpstr>
      <vt:lpstr>Слайд 33</vt:lpstr>
      <vt:lpstr>Обновление содержания по обществознанию</vt:lpstr>
      <vt:lpstr>Слайд 35</vt:lpstr>
      <vt:lpstr>Слайд 36</vt:lpstr>
      <vt:lpstr>Проект ФИПИ: Кодификатор по географии 5-9</vt:lpstr>
      <vt:lpstr>Проект ФИПИ: Кодификатор по географии 5-9</vt:lpstr>
      <vt:lpstr>Проект ФИПИ: Кодификатор по географии 5-9</vt:lpstr>
      <vt:lpstr>Проект ФИПИ: Кодификатор по географии 5-9</vt:lpstr>
      <vt:lpstr>Слайд 41</vt:lpstr>
      <vt:lpstr>Универсальный кодификатор.                                       Метапредметные результаты</vt:lpstr>
      <vt:lpstr>Слайд 43</vt:lpstr>
      <vt:lpstr>Слайд 44</vt:lpstr>
      <vt:lpstr>Слайд 45</vt:lpstr>
      <vt:lpstr>Слайд 46</vt:lpstr>
      <vt:lpstr>Слайд 47</vt:lpstr>
      <vt:lpstr>Слайд 48</vt:lpstr>
      <vt:lpstr>НИКО, 6 класс, октябрь 2021 года</vt:lpstr>
      <vt:lpstr>Слайд 50</vt:lpstr>
      <vt:lpstr>Слайд 51</vt:lpstr>
      <vt:lpstr>НИКО, 8 класс, октябрь 2021 года</vt:lpstr>
      <vt:lpstr>НИКО, 8 класс, октябрь 2021 года</vt:lpstr>
      <vt:lpstr>НИКО, 8 класс, октябрь 2021 года</vt:lpstr>
      <vt:lpstr> Анализ результатов НИКО (личностные и метапредметные результаты)  </vt:lpstr>
      <vt:lpstr>Слайд 56</vt:lpstr>
      <vt:lpstr>Направления обновления содержания и технологий  </vt:lpstr>
      <vt:lpstr>Профессиональное развитие сфокусировано  на происходящем в классе</vt:lpstr>
      <vt:lpstr>Слайд 59</vt:lpstr>
      <vt:lpstr>Слайд 60</vt:lpstr>
      <vt:lpstr>Слайд 61</vt:lpstr>
      <vt:lpstr>Слайд 62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</dc:creator>
  <cp:lastModifiedBy>User</cp:lastModifiedBy>
  <cp:revision>546</cp:revision>
  <cp:lastPrinted>1601-01-01T00:00:00Z</cp:lastPrinted>
  <dcterms:created xsi:type="dcterms:W3CDTF">2014-10-01T00:34:48Z</dcterms:created>
  <dcterms:modified xsi:type="dcterms:W3CDTF">2022-09-30T04:24:40Z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TC010900251033</vt:lpwstr>
  </property>
</Properties>
</file>