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9" r:id="rId3"/>
    <p:sldId id="271" r:id="rId4"/>
    <p:sldId id="272" r:id="rId5"/>
    <p:sldId id="258" r:id="rId6"/>
    <p:sldId id="257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6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A29D40-E5CF-4619-AA6E-ED45650B6E68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654835-ACC0-4CDE-ACAC-CEBDFD7D9F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B6EB8-DD56-4C80-92F5-25CD9344A2C7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ACB18-BFDB-4D58-A02E-E825BC2EC9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126E9-C9CA-44D0-A0DC-A122A85B67BB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D2B30-9D95-4E63-864E-C6354636B5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20EC4-1050-424C-98FA-191F69B61F8B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74C59-CD8B-423E-9DBC-D4C2F944D2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113830-757C-46FF-8B89-7A48CDADE638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12F25B-CE9C-488A-B504-389ED980A4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582F3-23B7-4CB3-A57C-A5DC43FEEF57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3C27E-E366-4DA8-A1E7-3493E3AD3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9418D9-04E9-4EBC-87DC-52CE1E8D74E4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FAFE0D-9F49-4054-8368-6FFF317610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A89CB-2CC0-49C8-867B-A3053064E1AA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7554C-E5C5-4B4F-873C-B2F9526480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36B71C-607D-40A9-9084-7520541562E2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900DB8-D52B-48D9-9FBD-70F107C237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367802-13BD-403B-915B-D572AC337D14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384C41-8704-4364-A814-C05EE7B74D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9E4AF5-0B7D-45F0-A9AE-7698BF9E7452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8259BD-A920-4F96-8366-87C713FD6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16F5B49-DBEF-490D-8A6F-1E90165A97D4}" type="datetimeFigureOut">
              <a:rPr lang="ru-RU"/>
              <a:pPr>
                <a:defRPr/>
              </a:pPr>
              <a:t>03.09.2015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3218C479-EC3E-435A-B5D4-4808079E1A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0" r:id="rId4"/>
    <p:sldLayoutId id="2147483794" r:id="rId5"/>
    <p:sldLayoutId id="2147483789" r:id="rId6"/>
    <p:sldLayoutId id="2147483795" r:id="rId7"/>
    <p:sldLayoutId id="2147483796" r:id="rId8"/>
    <p:sldLayoutId id="2147483797" r:id="rId9"/>
    <p:sldLayoutId id="2147483788" r:id="rId10"/>
    <p:sldLayoutId id="214748378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75" y="571500"/>
            <a:ext cx="7700963" cy="135731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Роль глаголов совершенного вида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2138" y="4652963"/>
            <a:ext cx="5616575" cy="1565275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Выполнили: ученицы 5 класса </a:t>
            </a:r>
            <a:r>
              <a:rPr lang="ru-RU" dirty="0" err="1" smtClean="0"/>
              <a:t>Шамшитова</a:t>
            </a:r>
            <a:r>
              <a:rPr lang="ru-RU" dirty="0" smtClean="0"/>
              <a:t> </a:t>
            </a:r>
            <a:r>
              <a:rPr lang="ru-RU" dirty="0" err="1" smtClean="0"/>
              <a:t>Энже</a:t>
            </a:r>
            <a:r>
              <a:rPr lang="ru-RU" dirty="0" smtClean="0"/>
              <a:t> и </a:t>
            </a:r>
            <a:r>
              <a:rPr lang="ru-RU" dirty="0" err="1" smtClean="0"/>
              <a:t>Вагапова</a:t>
            </a:r>
            <a:r>
              <a:rPr lang="ru-RU" dirty="0" smtClean="0"/>
              <a:t> </a:t>
            </a:r>
            <a:r>
              <a:rPr lang="ru-RU" dirty="0" err="1" smtClean="0"/>
              <a:t>Элис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3315" name="Рисунок 3" descr="20141226_144728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3" y="2000250"/>
            <a:ext cx="3000375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Задачи исследования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96646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1.Прочитать текст и проанализировать его содержание.</a:t>
            </a:r>
          </a:p>
          <a:p>
            <a:pPr marL="596646" indent="-514350" fontAlgn="auto">
              <a:spcAft>
                <a:spcPts val="0"/>
              </a:spcAft>
              <a:buFont typeface="Wingdings 2"/>
              <a:buNone/>
              <a:defRPr/>
            </a:pPr>
            <a:endParaRPr lang="ru-RU" sz="5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2.Определить особенности глаголов совершенного вида.</a:t>
            </a:r>
          </a:p>
          <a:p>
            <a:pPr marL="596646" indent="-514350" fontAlgn="auto">
              <a:spcAft>
                <a:spcPts val="0"/>
              </a:spcAft>
              <a:buFont typeface="Wingdings 2"/>
              <a:buNone/>
              <a:defRPr/>
            </a:pPr>
            <a:endParaRPr lang="ru-RU" sz="5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3. Найти глаголы и определить их вид.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sz="5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4. Обработать результаты, обсудить и сделать выводы.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100" dirty="0" smtClean="0"/>
              <a:t/>
            </a:r>
            <a:br>
              <a:rPr lang="ru-RU" sz="4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b="1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Решение первой задачи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Текст автора о сметливости, находчивости русских солдат в плену, </a:t>
            </a:r>
          </a:p>
          <a:p>
            <a:pPr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о суровой русской зиме, обувающей немца в лапти.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Решение второй задачи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.Глаголы совершенного вида отвечают на вопросы: Что сделать? Что сделал? Что сделаю?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2.Совершенный вид обозначает законченное действие.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3.Совершенный вид образуется с помощью суффиксов и приставок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Решение третьей задачи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1.В тексте всего 55 глаголов.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Из них 38 - глаголы совершенного вида </a:t>
            </a:r>
            <a:r>
              <a:rPr lang="ru-RU" sz="2800" i="1" smtClean="0">
                <a:latin typeface="Times New Roman" pitchFamily="18" charset="0"/>
                <a:cs typeface="Times New Roman" pitchFamily="18" charset="0"/>
              </a:rPr>
              <a:t>(пришел, завезли, покрепчал,потянули….),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17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- глаголы несовершенного вида </a:t>
            </a:r>
            <a:r>
              <a:rPr lang="ru-RU" sz="2800" i="1" smtClean="0">
                <a:latin typeface="Times New Roman" pitchFamily="18" charset="0"/>
                <a:cs typeface="Times New Roman" pitchFamily="18" charset="0"/>
              </a:rPr>
              <a:t>(пробирает, не умеете, не разберет, обувает, насвистывает…)</a:t>
            </a:r>
            <a:br>
              <a:rPr lang="ru-RU" sz="2800" i="1" smtClean="0">
                <a:latin typeface="Times New Roman" pitchFamily="18" charset="0"/>
                <a:cs typeface="Times New Roman" pitchFamily="18" charset="0"/>
              </a:rPr>
            </a:br>
            <a:endParaRPr lang="ru-RU" sz="2800" i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Решение четвертой задачи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313" y="1285875"/>
            <a:ext cx="7497762" cy="4800600"/>
          </a:xfrm>
        </p:spPr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1.Текст повествовательный. Этим объясняется обилие глаголов.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тексте глаголов совершенного вида больше, чем несовершенного, потому что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глаголы совершенного вида не употребляются для выражения действия в процессе его протекания, они обозначают действия законченные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258888" y="36513"/>
            <a:ext cx="7489825" cy="735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>
                <a:latin typeface="Times New Roman" pitchFamily="18" charset="0"/>
                <a:cs typeface="Times New Roman" pitchFamily="18" charset="0"/>
              </a:rPr>
              <a:t>среди глаголов совершенного вида мы отмечаем широкое употребление глаголов прошедшего времени , что можно объяснить стремлением писателя показать события далекого прошлого</a:t>
            </a:r>
            <a:r>
              <a:rPr lang="en-US" sz="27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700" i="1">
                <a:latin typeface="Times New Roman" pitchFamily="18" charset="0"/>
                <a:cs typeface="Times New Roman" pitchFamily="18" charset="0"/>
              </a:rPr>
              <a:t>завезли, разобрали, разостлал</a:t>
            </a:r>
            <a:r>
              <a:rPr lang="ru-RU" sz="2700"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pPr>
              <a:buFont typeface="Wingdings" pitchFamily="2" charset="2"/>
              <a:buChar char="v"/>
            </a:pPr>
            <a:endParaRPr lang="ru-RU" sz="27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700">
                <a:latin typeface="Times New Roman" pitchFamily="18" charset="0"/>
                <a:cs typeface="Times New Roman" pitchFamily="18" charset="0"/>
              </a:rPr>
              <a:t>Из 38 глаголов совершенного вида 36- глаголы прошедшего времени, 2 –будущего времени </a:t>
            </a:r>
            <a:r>
              <a:rPr lang="ru-RU" sz="2700" i="1">
                <a:latin typeface="Times New Roman" pitchFamily="18" charset="0"/>
                <a:cs typeface="Times New Roman" pitchFamily="18" charset="0"/>
              </a:rPr>
              <a:t>(выдумает , разведешь</a:t>
            </a:r>
            <a:r>
              <a:rPr lang="ru-RU" sz="2700">
                <a:latin typeface="Times New Roman" pitchFamily="18" charset="0"/>
                <a:cs typeface="Times New Roman" pitchFamily="18" charset="0"/>
              </a:rPr>
              <a:t>). Они обозначают процесс, присущий русскому человеку постоянно.</a:t>
            </a:r>
          </a:p>
          <a:p>
            <a:pPr>
              <a:buFont typeface="Wingdings" pitchFamily="2" charset="2"/>
              <a:buChar char="v"/>
            </a:pPr>
            <a:endParaRPr lang="ru-RU" sz="27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700">
                <a:latin typeface="Times New Roman" pitchFamily="18" charset="0"/>
                <a:cs typeface="Times New Roman" pitchFamily="18" charset="0"/>
              </a:rPr>
              <a:t>Таким образом, глаголы совершенного вида  в тексте передают динамичность, наполненность событиями и фактами изображаемых явлений. </a:t>
            </a:r>
          </a:p>
          <a:p>
            <a:pPr>
              <a:buFont typeface="Wingdings" pitchFamily="2" charset="2"/>
              <a:buChar char="v"/>
            </a:pPr>
            <a:endParaRPr lang="ru-RU" sz="27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387508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8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80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Руководитель учебно-исследовательской работы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ru-RU" sz="2800" smtClean="0"/>
          </a:p>
          <a:p>
            <a:pPr>
              <a:buFont typeface="Wingdings 2" pitchFamily="18" charset="2"/>
              <a:buNone/>
            </a:pPr>
            <a:endParaRPr lang="ru-RU" sz="2800" smtClean="0"/>
          </a:p>
          <a:p>
            <a:pPr>
              <a:buFont typeface="Wingdings 2" pitchFamily="18" charset="2"/>
              <a:buNone/>
            </a:pPr>
            <a:endParaRPr lang="ru-RU" sz="2800" smtClean="0"/>
          </a:p>
          <a:p>
            <a:pPr>
              <a:buFont typeface="Wingdings 2" pitchFamily="18" charset="2"/>
              <a:buNone/>
            </a:pPr>
            <a:r>
              <a:rPr lang="ru-RU" sz="2800" smtClean="0"/>
              <a:t>Вагапова Эльвира Гимрановна </a:t>
            </a:r>
            <a:br>
              <a:rPr lang="ru-RU" sz="2800" smtClean="0"/>
            </a:br>
            <a:r>
              <a:rPr lang="ru-RU" sz="2800" smtClean="0"/>
              <a:t>учитель русского языка и литературы</a:t>
            </a: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428625"/>
            <a:ext cx="7497762" cy="321468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C00000"/>
                </a:solidFill>
              </a:rPr>
              <a:t>Проблема учебного исследования:</a:t>
            </a: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Каковы особенности глаголов совершенного вида?</a:t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С какой целью используются глаголы совершенного вида в тексте?</a:t>
            </a:r>
            <a:endParaRPr lang="ru-RU" sz="28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0" y="3786188"/>
            <a:ext cx="7505700" cy="2462212"/>
          </a:xfrm>
        </p:spPr>
        <p:txBody>
          <a:bodyPr>
            <a:normAutofit fontScale="77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/>
              <a:t>Мы искали  ответы на эти вопросы в процессе анализа главы «Носят ли немцы лапти?» из книги  </a:t>
            </a:r>
            <a:r>
              <a:rPr lang="ru-RU" sz="3800" dirty="0" err="1" smtClean="0"/>
              <a:t>Наби</a:t>
            </a:r>
            <a:r>
              <a:rPr lang="ru-RU" sz="3800" dirty="0" smtClean="0"/>
              <a:t> </a:t>
            </a:r>
            <a:r>
              <a:rPr lang="ru-RU" sz="3800" dirty="0" err="1" smtClean="0"/>
              <a:t>Даули</a:t>
            </a:r>
            <a:endParaRPr lang="ru-RU" sz="38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/>
              <a:t>«Между жизнью и смертью»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http://fs00.infourok.ru/images/doc/228/48284/1/310/img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8263" y="188913"/>
            <a:ext cx="36004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8" descr="http://www.auto.ur.ru/img/books_covers/10055358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5963" y="3500438"/>
            <a:ext cx="280828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0" descr="http://media.izi.travel/c51c36fa-f83c-4e73-80eb-6a503dca8790/5d533dac-2143-4f08-82f9-4ac5d2ca5a37_800x6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188913"/>
            <a:ext cx="2519363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2" descr="http://media.izi.travel/c51c36fa-f83c-4e73-80eb-6a503dca8790/5678f2a0-8f2c-402a-801e-a77181962a6e_800x60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47813" y="3357563"/>
            <a:ext cx="2725737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ttp://www.читай-играй.рф/upload/iblock/a5f/a5faef34de7faaaf92e811e5831848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620713"/>
            <a:ext cx="29527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4" descr="http://www.tatary.spb.ru/images/fotos/items/3045939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333375"/>
            <a:ext cx="403225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14313"/>
            <a:ext cx="8229600" cy="7143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Глава «Носят ли немцы лапти?»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914400" y="857250"/>
            <a:ext cx="8229600" cy="58578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1800" smtClean="0"/>
              <a:t>  </a:t>
            </a:r>
            <a:r>
              <a:rPr lang="ru-RU" sz="1800" i="1" u="sng" smtClean="0"/>
              <a:t>( Здесь глава в сокращении)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 Ответ на этот вопрос пришел неожиданно.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   Однажды в лагерь завезли два воза соломы. Мы быстро разобрали ее по баракам, и каждый разостлал свою долю под себя. В бараке будто посветлело даже, запахло полями. Пленные бойцы, месяцами и в глаза не видевшие мягкой постели, теперь с наслаждением вытягивались на соломенной подстилке.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   Но этим дело не кончилось. Русский человек - мастер жизнь устраивать. Когда надо, он такое выдумает, что только руками разведешь от удивления.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   Не прошло и дня, как мы услышали, что какой-то пленный сплел из этой соломы очень аккуратные, глубокие лапти, обулся и принялся плести другую пару. Ногам в таких лаптях тепло и удобно.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   Новость быстро облетела весь лагерь. Через пару дней от соломы, разостланной раньше на полу, не осталось и следа. Она была собрана и укрыта в изголовья.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   Прошло еще несколько дней, и мы все щеголяли в лаптях. Ноги и в самом деле согрелись! А морозы уже лютовали настоящие.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   Вокруг ограды, понося русскую зиму на чем свет стоит, трусили взад и вперед охранявшие нас немецкие солдаты. Скоро они заприметили наши лапти и, видимо, очень заинтересовались ими. Еще бы, когда тебя мороз пробирает...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 </a:t>
            </a: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142875"/>
            <a:ext cx="8229600" cy="460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914400" y="142875"/>
            <a:ext cx="8229600" cy="62150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1800" smtClean="0"/>
              <a:t>Хозяин лаптей достал еще несколько пар и протянул их немцам. Те заулыбались. Теперь можно было выбирать, примеряя любую пару.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Извлекли свой "товар" и другие пленные. Каждый немец выбрал себе по паре лаптей. Но уже не бесплатно: за каждую пару мы получили по куску зачерствелого хлеба и по сигарете.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Плата была, конечно, слишком маленькой. Но и то хорошо, что хоть не совсем даром ушли лапти. И лишь один из нас досадовал: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- И торговать-то путем не умеете. Не надо было всем сразу выкладывать. Авось, сошло бы подороже.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Но было уже поздно.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На следующий день мороз покрепчал. В окна нашего барака были видны лагерные заграждения. За ними прохаживались два немецких солдата. Головы у них были закутаны в одеяла. Поверх шинелей немцы натянули на себя шубы, а на сапоги надели наши соломенные лапти. Мой сосед, поглядев на них, засмеялся: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- Сам черт не разберет, чучела - не чучела, люди - не люди.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- Ну, какова русская зима? - не без торжества заметил другой. - Немца в лапти обувает...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- Погоди, брат, - отозвался еще кто-то. - То ли еще будет!</a:t>
            </a:r>
          </a:p>
          <a:p>
            <a:pPr>
              <a:buFont typeface="Wingdings 2" pitchFamily="18" charset="2"/>
              <a:buNone/>
            </a:pPr>
            <a:r>
              <a:rPr lang="ru-RU" sz="1800" smtClean="0"/>
              <a:t>   А за окнами все насвистывает ветер, разыгрывается буран.</a:t>
            </a: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Тема  учебного исследования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1500188" y="1500188"/>
            <a:ext cx="7497762" cy="4800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ru-RU" sz="4400" smtClean="0"/>
          </a:p>
          <a:p>
            <a:pPr>
              <a:buFont typeface="Wingdings 2" pitchFamily="18" charset="2"/>
              <a:buNone/>
            </a:pPr>
            <a:endParaRPr lang="ru-RU" sz="4400" smtClean="0"/>
          </a:p>
          <a:p>
            <a:pPr>
              <a:buFont typeface="Wingdings 2" pitchFamily="18" charset="2"/>
              <a:buNone/>
            </a:pPr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Роль глаголов совершенного вида в тексте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Актуальность исследования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Знание особенностей глаголов совершенного вида, умение определять вид глагола помогает правильно использовать глаголы в создании текстов разных типов</a:t>
            </a:r>
          </a:p>
        </p:txBody>
      </p:sp>
    </p:spTree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Цель исследования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На основе анализа главы «Носят ли немцы лапти?» из книги  Наби Даули</a:t>
            </a:r>
          </a:p>
          <a:p>
            <a:pPr>
              <a:buFont typeface="Wingdings 2" pitchFamily="18" charset="2"/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определить роль глаголов совершенного вида  в тексте.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408</TotalTime>
  <Words>683</Words>
  <Application>Microsoft Office PowerPoint</Application>
  <PresentationFormat>Экран (4:3)</PresentationFormat>
  <Paragraphs>76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17</vt:i4>
      </vt:variant>
    </vt:vector>
  </HeadingPairs>
  <TitlesOfParts>
    <vt:vector size="32" baseType="lpstr">
      <vt:lpstr>Corbel</vt:lpstr>
      <vt:lpstr>Arial</vt:lpstr>
      <vt:lpstr>Wingdings 2</vt:lpstr>
      <vt:lpstr>Verdana</vt:lpstr>
      <vt:lpstr>Calibri</vt:lpstr>
      <vt:lpstr>Gill Sans MT</vt:lpstr>
      <vt:lpstr>Times New Roman</vt:lpstr>
      <vt:lpstr>Wingdings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Роль глаголов совершенного вида</vt:lpstr>
      <vt:lpstr>Проблема учебного исследования:  1. Каковы особенности глаголов совершенного вида? 2. С какой целью используются глаголы совершенного вида в тексте?</vt:lpstr>
      <vt:lpstr>Слайд 3</vt:lpstr>
      <vt:lpstr>Слайд 4</vt:lpstr>
      <vt:lpstr>Глава «Носят ли немцы лапти?»</vt:lpstr>
      <vt:lpstr>Слайд 6</vt:lpstr>
      <vt:lpstr>Тема  учебного исследования</vt:lpstr>
      <vt:lpstr>Актуальность исследования</vt:lpstr>
      <vt:lpstr>Цель исследования</vt:lpstr>
      <vt:lpstr>Задачи исследования </vt:lpstr>
      <vt:lpstr>Решение первой задачи</vt:lpstr>
      <vt:lpstr>Решение второй задачи</vt:lpstr>
      <vt:lpstr>Решение третьей задачи</vt:lpstr>
      <vt:lpstr>Решение четвертой задачи</vt:lpstr>
      <vt:lpstr>Слайд 15</vt:lpstr>
      <vt:lpstr>Спасибо за внимание</vt:lpstr>
      <vt:lpstr>Руководитель учебно-исследовательской работы</vt:lpstr>
    </vt:vector>
  </TitlesOfParts>
  <Company>shcool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глаголов совершенного вида в тексте Наби Даули «Носят ли немцы лапти»</dc:title>
  <dc:creator>shcool</dc:creator>
  <cp:lastModifiedBy>Admin</cp:lastModifiedBy>
  <cp:revision>53</cp:revision>
  <dcterms:created xsi:type="dcterms:W3CDTF">2015-04-24T05:55:29Z</dcterms:created>
  <dcterms:modified xsi:type="dcterms:W3CDTF">2015-09-03T11:27:56Z</dcterms:modified>
</cp:coreProperties>
</file>