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38" r:id="rId2"/>
    <p:sldId id="439" r:id="rId3"/>
    <p:sldId id="443" r:id="rId4"/>
    <p:sldId id="440" r:id="rId5"/>
    <p:sldId id="441" r:id="rId6"/>
    <p:sldId id="442" r:id="rId7"/>
    <p:sldId id="436" r:id="rId8"/>
    <p:sldId id="432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eeva-VP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CCFF"/>
    <a:srgbClr val="CCECFF"/>
    <a:srgbClr val="FFCCCC"/>
    <a:srgbClr val="FF7C80"/>
    <a:srgbClr val="FF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5290" autoAdjust="0"/>
  </p:normalViewPr>
  <p:slideViewPr>
    <p:cSldViewPr>
      <p:cViewPr varScale="1">
        <p:scale>
          <a:sx n="72" d="100"/>
          <a:sy n="72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53737-F69A-4F5D-B09D-9621461FE05F}" type="datetimeFigureOut">
              <a:rPr lang="ru-RU" smtClean="0"/>
              <a:t>10.03.2020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80AA0-E086-4B6F-97B9-A191B45AB5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59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7ADB1-81A6-4E6F-9292-E4C5C97ECA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3EDA2-37E6-449C-A6DD-7AD67A72F3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8321D-BA0E-4C0B-82F2-B2E62547C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DE193-B6A2-4729-9CB4-75129CAC2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2536C-80E6-4DCD-A2A2-CAE1A11BE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A618-9F55-44ED-B311-39B72774C0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067BB-29F0-494D-8A84-29AE7D98DC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A7DFD-262B-40E7-806A-418AEBC5CE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54690-B9DB-4591-833F-11919234B9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9B0F8-59A7-4475-9D4F-4ADB70E7B5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78A82-A9A7-46D0-994E-335C90997F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0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43BA47-123D-491A-A609-8F3674B500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5040560" cy="4467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/>
              <a:t>Группа подростков в возрасте 13-15 лет (15-20 человек) проводила свободное время в охранной зоне ВЛ-110 кВ около опоры №. Один из них поднялся до верха опоры и, спустившись до нижней траверсы, приблизился на недопустимое расстояние к проводу шлейфа, от действия возникшей </a:t>
            </a:r>
            <a:r>
              <a:rPr lang="ru-RU" sz="1400" dirty="0" err="1"/>
              <a:t>электродуги</a:t>
            </a:r>
            <a:r>
              <a:rPr lang="ru-RU" sz="1400" dirty="0"/>
              <a:t> на пострадавшем загорелась одежда и он упал на землю. На фото следы пожара.</a:t>
            </a:r>
          </a:p>
          <a:p>
            <a:pPr marL="0" indent="0" algn="just">
              <a:buNone/>
            </a:pP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902856" y="1803964"/>
            <a:ext cx="28988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Пренебрежение пострадавшим информацией знаков безопасности, самовольный подъем на опору и приближение к токоведущим частям на расстояние менее допустимого.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4555976" cy="308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31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5544616" cy="4467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/>
              <a:t>Возвращаясь с прогулки дети, проходили мимо ПС 35/10 </a:t>
            </a:r>
            <a:r>
              <a:rPr lang="ru-RU" sz="1400" dirty="0" err="1"/>
              <a:t>кВ.</a:t>
            </a:r>
            <a:r>
              <a:rPr lang="ru-RU" sz="1400" dirty="0"/>
              <a:t> Двое из них проникли внутрь подстанции через верхнюю часть ограждения ПС в районе основных въездных ворот. Один из них поднялся по конструкциям на раму разъединителя и по металлическому кабельному лотку направился в сторону ВЛ-31. При приближении к фазе «А» жесткой ошиновки он попал под напряжение 35 кВ, был смертельно поражен электрическим током и упал на землю. </a:t>
            </a:r>
          </a:p>
          <a:p>
            <a:pPr marL="0" indent="0" algn="just">
              <a:buNone/>
            </a:pP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2267252"/>
            <a:ext cx="2448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</a:rPr>
              <a:t>1. Самовольное проникновение пострадавшего в электроустановку.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</a:rPr>
              <a:t>2. Приближение пострадавшего к токоведущим частям, находящимся под напряжением, на расстояние менее допустимого.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3931221" cy="295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51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4464496" cy="4755232"/>
          </a:xfrm>
        </p:spPr>
        <p:txBody>
          <a:bodyPr/>
          <a:lstStyle/>
          <a:p>
            <a:pPr marL="0" indent="0" algn="ctr">
              <a:buNone/>
            </a:pPr>
            <a:r>
              <a:rPr lang="ru-RU" sz="1200" dirty="0"/>
              <a:t> Пострадавший (подросток) залез на крышу КТП 10/0,4 кВ в районе проходных изоляторов 10 кВ и был поражен электрическим током..</a:t>
            </a:r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2288949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Подъем пострадавшего на крышу КТП 10/0,4 кВ, несмотря на имеющиеся плакаты безопасности, и приближение на недопустимое расстояние к токоведущим частям.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2348880"/>
            <a:ext cx="5075236" cy="380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9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412776"/>
            <a:ext cx="3877086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/>
              <a:t>При попытке хищения черных и цветных металлов из РУ 10кВ погиб подросток.</a:t>
            </a:r>
          </a:p>
          <a:p>
            <a:pPr marL="0" indent="0" algn="ctr">
              <a:buNone/>
            </a:pPr>
            <a:endParaRPr lang="ru-RU" sz="1400" b="1" dirty="0"/>
          </a:p>
          <a:p>
            <a:pPr marL="0" indent="0" algn="ctr">
              <a:buNone/>
            </a:pPr>
            <a:r>
              <a:rPr lang="ru-RU" sz="2000" dirty="0">
                <a:solidFill>
                  <a:srgbClr val="FF0000"/>
                </a:solidFill>
              </a:rPr>
              <a:t>1. Проникновение в </a:t>
            </a:r>
            <a:r>
              <a:rPr lang="ru-RU" sz="2000">
                <a:solidFill>
                  <a:srgbClr val="FF0000"/>
                </a:solidFill>
              </a:rPr>
              <a:t>помещение электроустановки10 </a:t>
            </a:r>
            <a:r>
              <a:rPr lang="ru-RU" sz="2000" dirty="0">
                <a:solidFill>
                  <a:srgbClr val="FF0000"/>
                </a:solidFill>
              </a:rPr>
              <a:t>кВ, путем взлома входных дверей, с целью хищения черного и цветных металлов.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FF0000"/>
                </a:solidFill>
              </a:rPr>
              <a:t>2. Приближение пострадавшего к токоведущим частям, находящимся под напряжением на расстояние менее допустимого.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293211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09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412776"/>
            <a:ext cx="3877086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/>
              <a:t>Девочка-подросток (11 лет), играя с другими детьми в прятки, проникла на территорию ПС, сумев проползти под въездными воротами, затем, поднявшись по металлической стойке на раму разъединителя 35 кВ, коснулась головой верхнего </a:t>
            </a:r>
            <a:r>
              <a:rPr lang="ru-RU" sz="1400" b="1" dirty="0" err="1"/>
              <a:t>оголовника</a:t>
            </a:r>
            <a:r>
              <a:rPr lang="ru-RU" sz="1400" b="1" dirty="0"/>
              <a:t> изолятора разъединителя и была поражена электрическим током.</a:t>
            </a:r>
          </a:p>
          <a:p>
            <a:pPr marL="0" indent="0" algn="ctr">
              <a:buNone/>
            </a:pPr>
            <a:endParaRPr lang="ru-RU" sz="1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</a:rPr>
              <a:t>Самовольное проникновение в электроустановку и приближение к токоведущим частям на расстояние менее допустимого.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28801"/>
            <a:ext cx="4850609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55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700808"/>
            <a:ext cx="3024336" cy="4608512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/>
              <a:t>Мужчина с дочерью ловил рыбу в речке Бык и в результате приближения удилища на недопустимое расстояние к проводу ВЛ 110 кВ был смертельно поражен электрическим током. Прибывшая на место скорая помощь констатировала смерть мужчины, девочка была доставлена в ОБУЗ г. Льгов с ожогами рук.</a:t>
            </a:r>
          </a:p>
          <a:p>
            <a:pPr algn="just">
              <a:buFontTx/>
              <a:buChar char="-"/>
            </a:pPr>
            <a:r>
              <a:rPr lang="ru-RU" sz="1800" dirty="0">
                <a:solidFill>
                  <a:srgbClr val="FF0000"/>
                </a:solidFill>
              </a:rPr>
              <a:t>Личная неосторожность пострадавшего.</a:t>
            </a:r>
          </a:p>
          <a:p>
            <a:pPr algn="just">
              <a:buFontTx/>
              <a:buChar char="-"/>
            </a:pPr>
            <a:r>
              <a:rPr lang="ru-RU" sz="1600" dirty="0">
                <a:solidFill>
                  <a:srgbClr val="FF0000"/>
                </a:solidFill>
              </a:rPr>
              <a:t>Приближение пострадавшим </a:t>
            </a:r>
            <a:r>
              <a:rPr lang="ru-RU" sz="1600" dirty="0" err="1">
                <a:solidFill>
                  <a:srgbClr val="FF0000"/>
                </a:solidFill>
              </a:rPr>
              <a:t>углепластиковой</a:t>
            </a:r>
            <a:r>
              <a:rPr lang="ru-RU" sz="1600" dirty="0">
                <a:solidFill>
                  <a:srgbClr val="FF0000"/>
                </a:solidFill>
              </a:rPr>
              <a:t> удочки к токоведущим частям, находящимся под напряжением, на расстояние менее допустимого.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981582" cy="320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04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968552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just">
              <a:buNone/>
            </a:pPr>
            <a:endParaRPr lang="ru-RU" sz="1400" dirty="0"/>
          </a:p>
          <a:p>
            <a:pPr algn="just">
              <a:buAutoNum type="arabicPeriod"/>
            </a:pPr>
            <a:r>
              <a:rPr lang="ru-RU" sz="1600" dirty="0">
                <a:solidFill>
                  <a:srgbClr val="FF0000"/>
                </a:solidFill>
              </a:rPr>
              <a:t>Несогласованные с собственником ВЛ лесохозяйственные работы по заготовке древесины в охранной зоне, действующей ВЛ 110 </a:t>
            </a:r>
            <a:r>
              <a:rPr lang="ru-RU" sz="1600" dirty="0" err="1">
                <a:solidFill>
                  <a:srgbClr val="FF0000"/>
                </a:solidFill>
              </a:rPr>
              <a:t>кВ.</a:t>
            </a:r>
            <a:endParaRPr lang="ru-RU" sz="1600" dirty="0">
              <a:solidFill>
                <a:srgbClr val="FF0000"/>
              </a:solidFill>
            </a:endParaRPr>
          </a:p>
          <a:p>
            <a:pPr algn="just">
              <a:buAutoNum type="arabicPeriod"/>
            </a:pPr>
            <a:r>
              <a:rPr lang="ru-RU" sz="1600" dirty="0">
                <a:solidFill>
                  <a:srgbClr val="FF0000"/>
                </a:solidFill>
              </a:rPr>
              <a:t>Личная неосторожность пострадавшего.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1604963"/>
            <a:ext cx="2880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Пострадавший (частное лицо) установил металлическую раздвижную лестницу высотой около 5 метров к дереву, закрепив верхнюю ступень лестницы плотницкой скобой, сам зафиксировался от падения монтерским поясом с цепным (металлическим) фалом вокруг ствола дерева и начал пилить верхнюю часть дерева. В ходе дальнейших действий </a:t>
            </a:r>
            <a:r>
              <a:rPr lang="ru-RU" sz="1400" b="1" dirty="0"/>
              <a:t>спиленная верхняя часть дерева упала на крайний провод ВЛ 110 кВ, в результате чего пострадавший попал под напряжение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84492"/>
            <a:ext cx="5354578" cy="362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01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4830" y="1412776"/>
            <a:ext cx="2664296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b="1" dirty="0"/>
              <a:t>Групповой несчастный случай. </a:t>
            </a:r>
            <a:r>
              <a:rPr lang="ru-RU" sz="1200" b="1"/>
              <a:t>Пострадавшие, </a:t>
            </a:r>
            <a:r>
              <a:rPr lang="ru-RU" sz="1200" b="1" dirty="0"/>
              <a:t>путем обхода заваренной двери по металлоконструкциям, расположенным на высоте 3-го этажа, перелезли с канатного подвесного моста на площадку обслуживания проходных изоляторов ВЛ 35 кВ, приблизившись на недопустимое расстояние к токоведущим частям на расстояние менее допустимого и попали под напряжение</a:t>
            </a:r>
            <a:endParaRPr lang="ru-RU" sz="1400" b="1" dirty="0"/>
          </a:p>
          <a:p>
            <a:pPr marL="0" indent="0" algn="ctr">
              <a:buNone/>
            </a:pPr>
            <a:r>
              <a:rPr lang="ru-RU" sz="1200" b="1" dirty="0">
                <a:solidFill>
                  <a:srgbClr val="FF0000"/>
                </a:solidFill>
              </a:rPr>
              <a:t>1.Проникновение на территорию подстанции путем обхода калитки и двери по строительным конструкциям и решетчатым ограждениям на высоте третьего этажа.</a:t>
            </a:r>
          </a:p>
          <a:p>
            <a:pPr marL="0" indent="0" algn="ctr">
              <a:buNone/>
            </a:pPr>
            <a:r>
              <a:rPr lang="ru-RU" sz="1200" b="1" dirty="0">
                <a:solidFill>
                  <a:srgbClr val="FF0000"/>
                </a:solidFill>
              </a:rPr>
              <a:t>2. Приближение пострадавших к токоведущим частям, находящимся под напряжением, на расстояние менее допустимого.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772816"/>
            <a:ext cx="5451962" cy="408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838770"/>
      </p:ext>
    </p:extLst>
  </p:cSld>
  <p:clrMapOvr>
    <a:masterClrMapping/>
  </p:clrMapOvr>
</p:sld>
</file>

<file path=ppt/theme/theme1.xml><?xml version="1.0" encoding="utf-8"?>
<a:theme xmlns:a="http://schemas.openxmlformats.org/drawingml/2006/main" name="Разграничение полномочий">
  <a:themeElements>
    <a:clrScheme name="">
      <a:dk1>
        <a:srgbClr val="000000"/>
      </a:dk1>
      <a:lt1>
        <a:srgbClr val="CC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Разграничение полномочий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азграничение полномочий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граничение полномочий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Документ Microsoft Word</Template>
  <TotalTime>7017</TotalTime>
  <Words>728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Times New Roman</vt:lpstr>
      <vt:lpstr>Разграничение полномочий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</vt:vector>
  </TitlesOfParts>
  <Company>МЭС Урала и Западний Сибири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Перераспределение функций. Блок управления персоналом</dc:title>
  <dc:creator>Eliseeva-VP@ural.fsk-ees.ru</dc:creator>
  <cp:lastModifiedBy>Пользователь Windows</cp:lastModifiedBy>
  <cp:revision>371</cp:revision>
  <cp:lastPrinted>2013-03-27T04:32:40Z</cp:lastPrinted>
  <dcterms:created xsi:type="dcterms:W3CDTF">2012-01-24T04:17:49Z</dcterms:created>
  <dcterms:modified xsi:type="dcterms:W3CDTF">2020-03-10T05:00:54Z</dcterms:modified>
</cp:coreProperties>
</file>