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58" r:id="rId4"/>
    <p:sldId id="268" r:id="rId5"/>
    <p:sldId id="257" r:id="rId6"/>
    <p:sldId id="270" r:id="rId7"/>
    <p:sldId id="269" r:id="rId8"/>
    <p:sldId id="271" r:id="rId9"/>
    <p:sldId id="259" r:id="rId10"/>
    <p:sldId id="260" r:id="rId11"/>
    <p:sldId id="261" r:id="rId12"/>
    <p:sldId id="265" r:id="rId13"/>
    <p:sldId id="262" r:id="rId14"/>
    <p:sldId id="263" r:id="rId15"/>
    <p:sldId id="264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FF00FF"/>
    <a:srgbClr val="66FF33"/>
    <a:srgbClr val="3333C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12/9/2013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193370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" y="0"/>
            <a:ext cx="9067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05000" y="838200"/>
            <a:ext cx="562365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Осторожно:</a:t>
            </a:r>
            <a:r>
              <a:rPr lang="ru-RU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endParaRPr lang="ru-RU" sz="9600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693987"/>
            <a:ext cx="7772400" cy="1470025"/>
          </a:xfrm>
        </p:spPr>
        <p:txBody>
          <a:bodyPr>
            <a:noAutofit/>
          </a:bodyPr>
          <a:lstStyle/>
          <a:p>
            <a:r>
              <a:rPr lang="ru-RU" sz="9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тонкий лёд!</a:t>
            </a:r>
            <a:endParaRPr lang="ru-RU" sz="9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IMG_2674.jpg"/>
          <p:cNvPicPr>
            <a:picLocks noChangeAspect="1"/>
          </p:cNvPicPr>
          <p:nvPr/>
        </p:nvPicPr>
        <p:blipFill>
          <a:blip r:embed="rId2" cstate="email">
            <a:lum contrast="2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609600"/>
            <a:ext cx="8382000" cy="114300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Выходить на берег, спускаться на лед и идти по нему безопаснее по уже протоптанным дорожкам, причем поодиночке, сохраняя интервал не менее пяти метров. </a:t>
            </a:r>
            <a:r>
              <a:rPr lang="ru-RU" sz="3200" dirty="0" smtClean="0"/>
              <a:t>метров.</a:t>
            </a:r>
            <a:endParaRPr lang="ru-RU" sz="3200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2636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Довольно редко лед проламывается мгновенно. Обычно несчастью предшествует проседание льда и характерное потрескивание. В этом случае следует немедленно вернуться назад по своим же следам.</a:t>
            </a:r>
            <a:br>
              <a:rPr lang="ru-RU" sz="2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3124200"/>
            <a:ext cx="8229600" cy="3428999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</a:t>
            </a: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Вы провалились в холодную воду:</a:t>
            </a:r>
            <a:endParaRPr lang="ru-RU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/>
            <a:r>
              <a:rPr lang="ru-RU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паникуйте, не делайте резких движений, стабилизируйте дыхание. </a:t>
            </a:r>
          </a:p>
          <a:p>
            <a:pPr lvl="0"/>
            <a:r>
              <a:rPr lang="ru-RU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Раскиньте руки в стороны и постарайтесь зацепиться за кромку льда, придав телу горизонтальное положение по направлению течения.</a:t>
            </a:r>
            <a:endParaRPr lang="ru-RU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Рисунок 9" descr="30823.jpg"/>
          <p:cNvPicPr>
            <a:picLocks noChangeAspect="1"/>
          </p:cNvPicPr>
          <p:nvPr/>
        </p:nvPicPr>
        <p:blipFill>
          <a:blip r:embed="rId2">
            <a:lum bright="-10000"/>
          </a:blip>
          <a:stretch>
            <a:fillRect/>
          </a:stretch>
        </p:blipFill>
        <p:spPr>
          <a:xfrm>
            <a:off x="1066800" y="304800"/>
            <a:ext cx="693420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3a16e555211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9008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-152400"/>
            <a:ext cx="8382000" cy="1447800"/>
          </a:xfrm>
        </p:spPr>
        <p:txBody>
          <a:bodyPr>
            <a:noAutofit/>
          </a:bodyPr>
          <a:lstStyle/>
          <a:p>
            <a:pPr>
              <a:buNone/>
            </a:pPr>
            <a:endParaRPr lang="ru-RU" sz="2000" dirty="0" smtClean="0">
              <a:solidFill>
                <a:srgbClr val="FFFF00"/>
              </a:solidFill>
            </a:endParaRPr>
          </a:p>
          <a:p>
            <a:pPr lvl="0"/>
            <a:r>
              <a:rPr lang="ru-RU" sz="2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Попытайтесь осторожно налечь грудью на край льда и забросить одну, а потом и другую ноги на лед.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1000" y="5181600"/>
            <a:ext cx="80772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лёд выдержал, медленно ползите к берегу. Наиболее безопасно выбираться из полыньи перекатываясь со спины на живот.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Ползите в ту сторону – откуда пришли, ведь лёд здесь уже проверен на прочность.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5000" b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0"/>
            <a:ext cx="8839200" cy="2514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/>
              <a:t>    </a:t>
            </a:r>
            <a:endParaRPr lang="ru-RU" dirty="0" smtClean="0"/>
          </a:p>
          <a:p>
            <a:pPr lvl="0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Подходите к полынье очень осторожно, лучше подползите по-пластунски. </a:t>
            </a:r>
          </a:p>
          <a:p>
            <a:pPr lvl="0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Сообщите пострадавшему криком, что идете ему на помощь, это придаст ему силы, уверенность. </a:t>
            </a:r>
          </a:p>
          <a:p>
            <a:endParaRPr lang="ru-RU" dirty="0">
              <a:solidFill>
                <a:srgbClr val="FFFF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3400" y="0"/>
            <a:ext cx="807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случилась беда и нужна Ваша помощь:</a:t>
            </a:r>
            <a:endParaRPr lang="ru-RU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Рисунок 13" descr="file_61_3460.jpg"/>
          <p:cNvPicPr>
            <a:picLocks noChangeAspect="1"/>
          </p:cNvPicPr>
          <p:nvPr/>
        </p:nvPicPr>
        <p:blipFill>
          <a:blip r:embed="rId3">
            <a:lum contrast="-10000"/>
          </a:blip>
          <a:stretch>
            <a:fillRect/>
          </a:stretch>
        </p:blipFill>
        <p:spPr>
          <a:xfrm>
            <a:off x="4343400" y="3493325"/>
            <a:ext cx="4419600" cy="29316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Рисунок 14" descr="mchs_20-2.jpg"/>
          <p:cNvPicPr>
            <a:picLocks noChangeAspect="1"/>
          </p:cNvPicPr>
          <p:nvPr/>
        </p:nvPicPr>
        <p:blipFill>
          <a:blip r:embed="rId4">
            <a:lum contrast="-10000"/>
          </a:blip>
          <a:srcRect l="19451"/>
          <a:stretch>
            <a:fillRect/>
          </a:stretch>
        </p:blipFill>
        <p:spPr>
          <a:xfrm>
            <a:off x="457200" y="2743200"/>
            <a:ext cx="4572000" cy="31281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499ecf4656bcfd83e887baf7330860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52330" cy="60198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4114800"/>
            <a:ext cx="8991600" cy="274320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 3 – 4 метра протяните ему верёвку, шест, доску, шарф или любое другое подручное средство. </a:t>
            </a:r>
          </a:p>
          <a:p>
            <a:pPr lvl="0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Подавать пострадавшему руку небезопасно, т.к., приближаясь к полынье, вы увеличите нагрузку на лёд и не только не поможете, но и сами рискуете провалиться. </a:t>
            </a:r>
          </a:p>
          <a:p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76800" y="914400"/>
            <a:ext cx="4114800" cy="45259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Спасённого из воды человека нужно немедленно переодеть в сухую одежду, дать горячего чаю и съесть что-нибудь сладкое и заставить активно двигаться  до тех пор, пока он не согреется. </a:t>
            </a:r>
          </a:p>
          <a:p>
            <a:endParaRPr lang="ru-RU" dirty="0"/>
          </a:p>
        </p:txBody>
      </p:sp>
      <p:pic>
        <p:nvPicPr>
          <p:cNvPr id="4" name="Рисунок 3" descr="ice_age_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152400"/>
            <a:ext cx="4572000" cy="6400800"/>
          </a:xfrm>
          <a:prstGeom prst="rect">
            <a:avLst/>
          </a:prstGeom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12695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955288" cy="6248400"/>
          </a:xfrm>
          <a:prstGeom prst="rect">
            <a:avLst/>
          </a:prstGeom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304800" y="5181600"/>
            <a:ext cx="9448800" cy="18288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    Толщина льда на водоеме не везде одинакова, в устьях рек и притоках прочность льда ослаблена. Чрезвычайно ненадежен лёд под снегом и сугробами.</a:t>
            </a:r>
          </a:p>
          <a:p>
            <a:endParaRPr lang="ru-RU" sz="28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5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9664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0" y="576612"/>
            <a:ext cx="9144000" cy="628138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" y="304800"/>
            <a:ext cx="9067800" cy="1143000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Особую осторожность следует проявлять  в местах с быстрым течением и на родниках, куда вливаются тёплые сточные воды промышленных предприятий. </a:t>
            </a:r>
            <a:b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</a:br>
            <a:endParaRPr lang="ru-RU" sz="28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7001">
              <a:srgbClr val="E6E6E6"/>
            </a:gs>
            <a:gs pos="32001">
              <a:srgbClr val="7D8496"/>
            </a:gs>
            <a:gs pos="47000">
              <a:srgbClr val="E6E6E6"/>
            </a:gs>
            <a:gs pos="85001">
              <a:srgbClr val="7D8496"/>
            </a:gs>
            <a:gs pos="100000">
              <a:srgbClr val="E6E6E6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Безымянный.bmp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-20972"/>
            <a:ext cx="9144000" cy="687897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00600" y="2438400"/>
            <a:ext cx="4191000" cy="114300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Прочность льда можно определить визуально: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лёд </a:t>
            </a:r>
            <a:r>
              <a:rPr lang="ru-RU" sz="2800" b="1" dirty="0" err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голубого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цвета – прочный;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белого – прочность </a:t>
            </a:r>
            <a:b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его в 2 раза меньше; серый, матово-белый или с желтоватым оттенком – лёд ненадёжен</a:t>
            </a:r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-bmp_sn4fttg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042" y="0"/>
            <a:ext cx="9302242" cy="685369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410200"/>
            <a:ext cx="8915400" cy="114300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Опасно выходить на лёд, если толщина его тоньше семи сантиметров. Прочный лед обычно имеет зеленоватый или синеватый оттенок.</a:t>
            </a:r>
            <a:b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  <a:alpha val="4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190769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-43628" y="228600"/>
            <a:ext cx="9187628" cy="6248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Нельзя проверять прочность льда ударом ноги.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66700" y="366215"/>
            <a:ext cx="86106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solidFill>
                  <a:srgbClr val="66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smtClean="0"/>
              <a:t>Если после первого сильного удара поленом или лыжной палкой покажется хоть немного воды, - это означает, что лед тонкий, по нему ходить нельзя. В этом случае следует немедленно отойти по своему же следу к берегу, скользящими шагами, не отрывая ног ото льда и расставив их на ширину плеч, чтобы нагрузка распределялась на большую площадь</a:t>
            </a:r>
            <a:endParaRPr lang="ru-RU" sz="2400" b="1" dirty="0"/>
          </a:p>
        </p:txBody>
      </p:sp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"/>
          <a:stretch/>
        </p:blipFill>
        <p:spPr bwMode="auto">
          <a:xfrm>
            <a:off x="-186222" y="0"/>
            <a:ext cx="931295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" y="152400"/>
            <a:ext cx="861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85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Замерзшую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реку или озеро лучше переходить на лыжах, при этом крепления нужно расстегнуть,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лыжные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палки – держать в руках, не накидывая петли на кисти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рук. Если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есть рюкзак,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необходимо повесить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его на одно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плечо,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а еще лучше - волоките на веревке в 2-3 метрах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сзади. </a:t>
            </a:r>
          </a:p>
          <a:p>
            <a:pPr indent="45085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позволит легко освободиться от груза в случае, если лед под вами провалится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59746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810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3505200"/>
            <a:ext cx="6096000" cy="1143000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</a:t>
            </a:r>
            <a:r>
              <a:rPr lang="ru-RU" sz="310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любителей подлёдного </a:t>
            </a: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лова необходимо соблюдать свои меры предосторожности:</a:t>
            </a:r>
            <a:b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не пробивать несколько лунок рядом; не собираться большими группами в одном месте; не ловить рыбу возле промоин.</a:t>
            </a:r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463</Words>
  <Application>Microsoft Office PowerPoint</Application>
  <PresentationFormat>Экран (4:3)</PresentationFormat>
  <Paragraphs>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тонкий лёд!</vt:lpstr>
      <vt:lpstr>Презентация PowerPoint</vt:lpstr>
      <vt:lpstr>Особую осторожность следует проявлять  в местах с быстрым течением и на родниках, куда вливаются тёплые сточные воды промышленных предприятий.  </vt:lpstr>
      <vt:lpstr>Прочность льда можно определить визуально:  лёд голубого цвета – прочный;  белого – прочность  его в 2 раза меньше; серый, матово-белый или с желтоватым оттенком – лёд ненадёжен.</vt:lpstr>
      <vt:lpstr>Опасно выходить на лёд, если толщина его тоньше семи сантиметров. Прочный лед обычно имеет зеленоватый или синеватый оттенок. </vt:lpstr>
      <vt:lpstr>Нельзя проверять прочность льда ударом ноги.</vt:lpstr>
      <vt:lpstr>Презентация PowerPoint</vt:lpstr>
      <vt:lpstr>Презентация PowerPoint</vt:lpstr>
      <vt:lpstr>Для любителей подлёдного лова необходимо соблюдать свои меры предосторожности:  не пробивать несколько лунок рядом; не собираться большими группами в одном месте; не ловить рыбу возле промоин. </vt:lpstr>
      <vt:lpstr>Выходить на берег, спускаться на лед и идти по нему безопаснее по уже протоптанным дорожкам, причем поодиночке, сохраняя интервал не менее пяти метров. метров.</vt:lpstr>
      <vt:lpstr>Довольно редко лед проламывается мгновенно. Обычно несчастью предшествует проседание льда и характерное потрескивание. В этом случае следует немедленно вернуться назад по своим же следам.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Осторожно, тонкий лёд!</dc:title>
  <dc:creator>Галкина Н.В.</dc:creator>
  <cp:lastModifiedBy>Наталья</cp:lastModifiedBy>
  <cp:revision>26</cp:revision>
  <dcterms:modified xsi:type="dcterms:W3CDTF">2013-12-09T19:27:09Z</dcterms:modified>
</cp:coreProperties>
</file>