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0BAC16-4193-4DDC-B049-3F32F4F31849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111EFFB-F7CD-4139-9634-F9DA06FE7B4E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Введение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D20776-72D5-45D0-9359-11EF042D41E5}" type="parTrans" cxnId="{AFDF8323-79E9-4A12-ABB5-93714C6E172D}">
      <dgm:prSet/>
      <dgm:spPr/>
      <dgm:t>
        <a:bodyPr/>
        <a:lstStyle/>
        <a:p>
          <a:endParaRPr lang="ru-RU"/>
        </a:p>
      </dgm:t>
    </dgm:pt>
    <dgm:pt modelId="{827E0FB4-4F41-4407-AF4A-3F69BFDC3EE8}" type="sibTrans" cxnId="{AFDF8323-79E9-4A12-ABB5-93714C6E172D}">
      <dgm:prSet/>
      <dgm:spPr/>
      <dgm:t>
        <a:bodyPr/>
        <a:lstStyle/>
        <a:p>
          <a:endParaRPr lang="ru-RU"/>
        </a:p>
      </dgm:t>
    </dgm:pt>
    <dgm:pt modelId="{0EAB5BBD-1DAD-4969-B46F-13914702721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Аналитическая часть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51690D-1FBF-41B4-819A-58C93A0679AB}" type="parTrans" cxnId="{0408FC5C-9FF0-4B4F-B2CD-EA138509A438}">
      <dgm:prSet/>
      <dgm:spPr/>
      <dgm:t>
        <a:bodyPr/>
        <a:lstStyle/>
        <a:p>
          <a:endParaRPr lang="ru-RU"/>
        </a:p>
      </dgm:t>
    </dgm:pt>
    <dgm:pt modelId="{81B952F9-5A0C-4BD3-936E-7BD2F195ED4A}" type="sibTrans" cxnId="{0408FC5C-9FF0-4B4F-B2CD-EA138509A438}">
      <dgm:prSet/>
      <dgm:spPr/>
      <dgm:t>
        <a:bodyPr/>
        <a:lstStyle/>
        <a:p>
          <a:endParaRPr lang="ru-RU"/>
        </a:p>
      </dgm:t>
    </dgm:pt>
    <dgm:pt modelId="{0FCC348E-5E1A-4C24-B036-121F5DA1E8F0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Проектная часть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834F24-9909-498B-AD78-3B717155562A}" type="parTrans" cxnId="{58C8E9DC-55F3-443A-8490-17F6DA9CF7E8}">
      <dgm:prSet/>
      <dgm:spPr/>
      <dgm:t>
        <a:bodyPr/>
        <a:lstStyle/>
        <a:p>
          <a:endParaRPr lang="ru-RU"/>
        </a:p>
      </dgm:t>
    </dgm:pt>
    <dgm:pt modelId="{B3521E7C-54E7-4C58-A9A7-FC9C0107F2F0}" type="sibTrans" cxnId="{58C8E9DC-55F3-443A-8490-17F6DA9CF7E8}">
      <dgm:prSet/>
      <dgm:spPr/>
      <dgm:t>
        <a:bodyPr/>
        <a:lstStyle/>
        <a:p>
          <a:endParaRPr lang="ru-RU"/>
        </a:p>
      </dgm:t>
    </dgm:pt>
    <dgm:pt modelId="{B4B68202-612B-46CB-81EE-AC003F24160F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Заключение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3C0FC9-B502-4C09-A760-FE4FD1970B4A}" type="parTrans" cxnId="{B521689C-DD2D-4A0C-ADDF-4BADC72D452B}">
      <dgm:prSet/>
      <dgm:spPr/>
      <dgm:t>
        <a:bodyPr/>
        <a:lstStyle/>
        <a:p>
          <a:endParaRPr lang="ru-RU"/>
        </a:p>
      </dgm:t>
    </dgm:pt>
    <dgm:pt modelId="{4F6C9E51-D0B6-42FE-81D5-6EE7C28190F1}" type="sibTrans" cxnId="{B521689C-DD2D-4A0C-ADDF-4BADC72D452B}">
      <dgm:prSet/>
      <dgm:spPr/>
      <dgm:t>
        <a:bodyPr/>
        <a:lstStyle/>
        <a:p>
          <a:endParaRPr lang="ru-RU"/>
        </a:p>
      </dgm:t>
    </dgm:pt>
    <dgm:pt modelId="{52C5EDEF-0E21-402E-A53D-89D186C95FC5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Список литературы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87681D-C1BA-483A-AC71-297427CAB600}" type="parTrans" cxnId="{22609186-C5CC-463A-8A5E-B3DD13B7BF68}">
      <dgm:prSet/>
      <dgm:spPr/>
      <dgm:t>
        <a:bodyPr/>
        <a:lstStyle/>
        <a:p>
          <a:endParaRPr lang="ru-RU"/>
        </a:p>
      </dgm:t>
    </dgm:pt>
    <dgm:pt modelId="{8C8E97E9-AD1D-4935-9E08-8DE93D26D5E9}" type="sibTrans" cxnId="{22609186-C5CC-463A-8A5E-B3DD13B7BF68}">
      <dgm:prSet/>
      <dgm:spPr/>
      <dgm:t>
        <a:bodyPr/>
        <a:lstStyle/>
        <a:p>
          <a:endParaRPr lang="ru-RU"/>
        </a:p>
      </dgm:t>
    </dgm:pt>
    <dgm:pt modelId="{10B0DCF9-0D39-4D18-9D59-AEEEAF4F4689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Приложения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971504-DBBB-4EC0-8B86-8FD00174873A}" type="parTrans" cxnId="{0B5787A4-26D9-44DB-9F78-12CDD23921A6}">
      <dgm:prSet/>
      <dgm:spPr/>
      <dgm:t>
        <a:bodyPr/>
        <a:lstStyle/>
        <a:p>
          <a:endParaRPr lang="ru-RU"/>
        </a:p>
      </dgm:t>
    </dgm:pt>
    <dgm:pt modelId="{DEA173C3-6129-498F-936B-3495F2E45DAB}" type="sibTrans" cxnId="{0B5787A4-26D9-44DB-9F78-12CDD23921A6}">
      <dgm:prSet/>
      <dgm:spPr/>
      <dgm:t>
        <a:bodyPr/>
        <a:lstStyle/>
        <a:p>
          <a:endParaRPr lang="ru-RU"/>
        </a:p>
      </dgm:t>
    </dgm:pt>
    <dgm:pt modelId="{C92FEF5F-F3A2-4F5C-B8A2-54B1CC952BC7}" type="pres">
      <dgm:prSet presAssocID="{8B0BAC16-4193-4DDC-B049-3F32F4F318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4E4145-095C-4A11-B59D-8570B3A4D59E}" type="pres">
      <dgm:prSet presAssocID="{1111EFFB-F7CD-4139-9634-F9DA06FE7B4E}" presName="parentLin" presStyleCnt="0"/>
      <dgm:spPr/>
    </dgm:pt>
    <dgm:pt modelId="{788C0834-2D0F-4533-8B1A-8D896C5CBA43}" type="pres">
      <dgm:prSet presAssocID="{1111EFFB-F7CD-4139-9634-F9DA06FE7B4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530333F-826D-4113-930F-BD4D5C7BD12F}" type="pres">
      <dgm:prSet presAssocID="{1111EFFB-F7CD-4139-9634-F9DA06FE7B4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946F3-ABDA-450A-A13D-6B6558BA7231}" type="pres">
      <dgm:prSet presAssocID="{1111EFFB-F7CD-4139-9634-F9DA06FE7B4E}" presName="negativeSpace" presStyleCnt="0"/>
      <dgm:spPr/>
    </dgm:pt>
    <dgm:pt modelId="{BDCD00B8-EC80-495C-862B-2137CA637BE3}" type="pres">
      <dgm:prSet presAssocID="{1111EFFB-F7CD-4139-9634-F9DA06FE7B4E}" presName="childText" presStyleLbl="conFgAcc1" presStyleIdx="0" presStyleCnt="6">
        <dgm:presLayoutVars>
          <dgm:bulletEnabled val="1"/>
        </dgm:presLayoutVars>
      </dgm:prSet>
      <dgm:spPr/>
    </dgm:pt>
    <dgm:pt modelId="{2A8A89B4-6481-4E81-8069-692F788499AF}" type="pres">
      <dgm:prSet presAssocID="{827E0FB4-4F41-4407-AF4A-3F69BFDC3EE8}" presName="spaceBetweenRectangles" presStyleCnt="0"/>
      <dgm:spPr/>
    </dgm:pt>
    <dgm:pt modelId="{2D632082-15FE-4C7C-BDEC-25A0651FCE73}" type="pres">
      <dgm:prSet presAssocID="{0EAB5BBD-1DAD-4969-B46F-139147027219}" presName="parentLin" presStyleCnt="0"/>
      <dgm:spPr/>
    </dgm:pt>
    <dgm:pt modelId="{D5F7C7E0-C0B4-4131-9F35-7A2249DE3BE5}" type="pres">
      <dgm:prSet presAssocID="{0EAB5BBD-1DAD-4969-B46F-13914702721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50CDA80-B12B-4D60-B907-0EBD9BE9C373}" type="pres">
      <dgm:prSet presAssocID="{0EAB5BBD-1DAD-4969-B46F-13914702721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271FB-13FD-45F4-B5A3-6D680B920F3A}" type="pres">
      <dgm:prSet presAssocID="{0EAB5BBD-1DAD-4969-B46F-139147027219}" presName="negativeSpace" presStyleCnt="0"/>
      <dgm:spPr/>
    </dgm:pt>
    <dgm:pt modelId="{1F20D101-7CEA-424B-B3AA-EABEE6C74827}" type="pres">
      <dgm:prSet presAssocID="{0EAB5BBD-1DAD-4969-B46F-139147027219}" presName="childText" presStyleLbl="conFgAcc1" presStyleIdx="1" presStyleCnt="6">
        <dgm:presLayoutVars>
          <dgm:bulletEnabled val="1"/>
        </dgm:presLayoutVars>
      </dgm:prSet>
      <dgm:spPr/>
    </dgm:pt>
    <dgm:pt modelId="{118B23E6-FE86-4925-B452-2354044562DB}" type="pres">
      <dgm:prSet presAssocID="{81B952F9-5A0C-4BD3-936E-7BD2F195ED4A}" presName="spaceBetweenRectangles" presStyleCnt="0"/>
      <dgm:spPr/>
    </dgm:pt>
    <dgm:pt modelId="{E9708682-23BF-4E43-8905-FCEC229A4CB6}" type="pres">
      <dgm:prSet presAssocID="{0FCC348E-5E1A-4C24-B036-121F5DA1E8F0}" presName="parentLin" presStyleCnt="0"/>
      <dgm:spPr/>
    </dgm:pt>
    <dgm:pt modelId="{283C8681-C04E-4906-B006-723ACE76C36F}" type="pres">
      <dgm:prSet presAssocID="{0FCC348E-5E1A-4C24-B036-121F5DA1E8F0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D33F288B-7514-4666-BD45-2CC5B0B023B9}" type="pres">
      <dgm:prSet presAssocID="{0FCC348E-5E1A-4C24-B036-121F5DA1E8F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7AA22-6179-4A00-B6A1-E8B0822CC8EE}" type="pres">
      <dgm:prSet presAssocID="{0FCC348E-5E1A-4C24-B036-121F5DA1E8F0}" presName="negativeSpace" presStyleCnt="0"/>
      <dgm:spPr/>
    </dgm:pt>
    <dgm:pt modelId="{E5D1E89D-4C69-42D0-93F2-7A3901754D59}" type="pres">
      <dgm:prSet presAssocID="{0FCC348E-5E1A-4C24-B036-121F5DA1E8F0}" presName="childText" presStyleLbl="conFgAcc1" presStyleIdx="2" presStyleCnt="6">
        <dgm:presLayoutVars>
          <dgm:bulletEnabled val="1"/>
        </dgm:presLayoutVars>
      </dgm:prSet>
      <dgm:spPr/>
    </dgm:pt>
    <dgm:pt modelId="{07B41511-2E5B-4F9F-BFBA-E0562ED32D36}" type="pres">
      <dgm:prSet presAssocID="{B3521E7C-54E7-4C58-A9A7-FC9C0107F2F0}" presName="spaceBetweenRectangles" presStyleCnt="0"/>
      <dgm:spPr/>
    </dgm:pt>
    <dgm:pt modelId="{9BA600CC-05C4-432A-B46A-FE6266BA6F09}" type="pres">
      <dgm:prSet presAssocID="{B4B68202-612B-46CB-81EE-AC003F24160F}" presName="parentLin" presStyleCnt="0"/>
      <dgm:spPr/>
    </dgm:pt>
    <dgm:pt modelId="{6595E559-4640-421E-815A-8D6F6E998187}" type="pres">
      <dgm:prSet presAssocID="{B4B68202-612B-46CB-81EE-AC003F24160F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8FCA660B-3FD1-4F73-ADE3-093758A524EF}" type="pres">
      <dgm:prSet presAssocID="{B4B68202-612B-46CB-81EE-AC003F24160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DA1D0-99EE-4D79-8EC7-715BE77AA916}" type="pres">
      <dgm:prSet presAssocID="{B4B68202-612B-46CB-81EE-AC003F24160F}" presName="negativeSpace" presStyleCnt="0"/>
      <dgm:spPr/>
    </dgm:pt>
    <dgm:pt modelId="{2F1C165B-A32B-4A35-8933-00ABFDAE7D49}" type="pres">
      <dgm:prSet presAssocID="{B4B68202-612B-46CB-81EE-AC003F24160F}" presName="childText" presStyleLbl="conFgAcc1" presStyleIdx="3" presStyleCnt="6">
        <dgm:presLayoutVars>
          <dgm:bulletEnabled val="1"/>
        </dgm:presLayoutVars>
      </dgm:prSet>
      <dgm:spPr/>
    </dgm:pt>
    <dgm:pt modelId="{150F61BC-55AE-4108-8189-8C6A6870FC2D}" type="pres">
      <dgm:prSet presAssocID="{4F6C9E51-D0B6-42FE-81D5-6EE7C28190F1}" presName="spaceBetweenRectangles" presStyleCnt="0"/>
      <dgm:spPr/>
    </dgm:pt>
    <dgm:pt modelId="{A3099445-4F48-4942-8A06-C409DECC1DB6}" type="pres">
      <dgm:prSet presAssocID="{52C5EDEF-0E21-402E-A53D-89D186C95FC5}" presName="parentLin" presStyleCnt="0"/>
      <dgm:spPr/>
    </dgm:pt>
    <dgm:pt modelId="{FA902CA1-BAF5-4653-A934-A210C20C1756}" type="pres">
      <dgm:prSet presAssocID="{52C5EDEF-0E21-402E-A53D-89D186C95FC5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B1BAEC3F-2CE0-456E-9B34-C81119B627CE}" type="pres">
      <dgm:prSet presAssocID="{52C5EDEF-0E21-402E-A53D-89D186C95FC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C4B3D-B8C4-49FB-BFB8-017698A8932F}" type="pres">
      <dgm:prSet presAssocID="{52C5EDEF-0E21-402E-A53D-89D186C95FC5}" presName="negativeSpace" presStyleCnt="0"/>
      <dgm:spPr/>
    </dgm:pt>
    <dgm:pt modelId="{1F3ED10E-B5F0-4DD6-BF31-3F5C36288A23}" type="pres">
      <dgm:prSet presAssocID="{52C5EDEF-0E21-402E-A53D-89D186C95FC5}" presName="childText" presStyleLbl="conFgAcc1" presStyleIdx="4" presStyleCnt="6">
        <dgm:presLayoutVars>
          <dgm:bulletEnabled val="1"/>
        </dgm:presLayoutVars>
      </dgm:prSet>
      <dgm:spPr/>
    </dgm:pt>
    <dgm:pt modelId="{1BBC0964-19C3-4472-BC8D-45B46150F51B}" type="pres">
      <dgm:prSet presAssocID="{8C8E97E9-AD1D-4935-9E08-8DE93D26D5E9}" presName="spaceBetweenRectangles" presStyleCnt="0"/>
      <dgm:spPr/>
    </dgm:pt>
    <dgm:pt modelId="{E3BE50F5-55A5-4FBA-813D-1C7C3CBD7EA5}" type="pres">
      <dgm:prSet presAssocID="{10B0DCF9-0D39-4D18-9D59-AEEEAF4F4689}" presName="parentLin" presStyleCnt="0"/>
      <dgm:spPr/>
    </dgm:pt>
    <dgm:pt modelId="{1CF75CC6-5406-4538-9584-EDD8F5CF657F}" type="pres">
      <dgm:prSet presAssocID="{10B0DCF9-0D39-4D18-9D59-AEEEAF4F4689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19BAD46-9474-4E54-B0F4-26FF10DE5A25}" type="pres">
      <dgm:prSet presAssocID="{10B0DCF9-0D39-4D18-9D59-AEEEAF4F468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3997B-C560-4466-98A2-7FB7B1B2D162}" type="pres">
      <dgm:prSet presAssocID="{10B0DCF9-0D39-4D18-9D59-AEEEAF4F4689}" presName="negativeSpace" presStyleCnt="0"/>
      <dgm:spPr/>
    </dgm:pt>
    <dgm:pt modelId="{3048AB69-A705-4098-886A-FE0630701610}" type="pres">
      <dgm:prSet presAssocID="{10B0DCF9-0D39-4D18-9D59-AEEEAF4F468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558AFAA7-3A2E-47FB-9938-51F0D8D9878D}" type="presOf" srcId="{B4B68202-612B-46CB-81EE-AC003F24160F}" destId="{8FCA660B-3FD1-4F73-ADE3-093758A524EF}" srcOrd="1" destOrd="0" presId="urn:microsoft.com/office/officeart/2005/8/layout/list1"/>
    <dgm:cxn modelId="{C5D97EBF-A16E-4A0A-9A9E-83B246656FB9}" type="presOf" srcId="{52C5EDEF-0E21-402E-A53D-89D186C95FC5}" destId="{B1BAEC3F-2CE0-456E-9B34-C81119B627CE}" srcOrd="1" destOrd="0" presId="urn:microsoft.com/office/officeart/2005/8/layout/list1"/>
    <dgm:cxn modelId="{194BD763-3276-4A39-A4AF-F00309378317}" type="presOf" srcId="{1111EFFB-F7CD-4139-9634-F9DA06FE7B4E}" destId="{5530333F-826D-4113-930F-BD4D5C7BD12F}" srcOrd="1" destOrd="0" presId="urn:microsoft.com/office/officeart/2005/8/layout/list1"/>
    <dgm:cxn modelId="{AFDF8323-79E9-4A12-ABB5-93714C6E172D}" srcId="{8B0BAC16-4193-4DDC-B049-3F32F4F31849}" destId="{1111EFFB-F7CD-4139-9634-F9DA06FE7B4E}" srcOrd="0" destOrd="0" parTransId="{2BD20776-72D5-45D0-9359-11EF042D41E5}" sibTransId="{827E0FB4-4F41-4407-AF4A-3F69BFDC3EE8}"/>
    <dgm:cxn modelId="{F342D9B2-AD59-4D0D-A0D4-7229CC5C30C7}" type="presOf" srcId="{1111EFFB-F7CD-4139-9634-F9DA06FE7B4E}" destId="{788C0834-2D0F-4533-8B1A-8D896C5CBA43}" srcOrd="0" destOrd="0" presId="urn:microsoft.com/office/officeart/2005/8/layout/list1"/>
    <dgm:cxn modelId="{C679F432-A24A-43AD-AE7F-6F19B13A6233}" type="presOf" srcId="{0EAB5BBD-1DAD-4969-B46F-139147027219}" destId="{D5F7C7E0-C0B4-4131-9F35-7A2249DE3BE5}" srcOrd="0" destOrd="0" presId="urn:microsoft.com/office/officeart/2005/8/layout/list1"/>
    <dgm:cxn modelId="{5CD23980-95A9-459D-97B7-5EA8429AFD73}" type="presOf" srcId="{0FCC348E-5E1A-4C24-B036-121F5DA1E8F0}" destId="{283C8681-C04E-4906-B006-723ACE76C36F}" srcOrd="0" destOrd="0" presId="urn:microsoft.com/office/officeart/2005/8/layout/list1"/>
    <dgm:cxn modelId="{C2CB2FCB-C07E-4D2D-B6D1-FBE33F0F0147}" type="presOf" srcId="{10B0DCF9-0D39-4D18-9D59-AEEEAF4F4689}" destId="{A19BAD46-9474-4E54-B0F4-26FF10DE5A25}" srcOrd="1" destOrd="0" presId="urn:microsoft.com/office/officeart/2005/8/layout/list1"/>
    <dgm:cxn modelId="{B521689C-DD2D-4A0C-ADDF-4BADC72D452B}" srcId="{8B0BAC16-4193-4DDC-B049-3F32F4F31849}" destId="{B4B68202-612B-46CB-81EE-AC003F24160F}" srcOrd="3" destOrd="0" parTransId="{E93C0FC9-B502-4C09-A760-FE4FD1970B4A}" sibTransId="{4F6C9E51-D0B6-42FE-81D5-6EE7C28190F1}"/>
    <dgm:cxn modelId="{067846DD-7908-47C1-981F-37B3C8B7267C}" type="presOf" srcId="{B4B68202-612B-46CB-81EE-AC003F24160F}" destId="{6595E559-4640-421E-815A-8D6F6E998187}" srcOrd="0" destOrd="0" presId="urn:microsoft.com/office/officeart/2005/8/layout/list1"/>
    <dgm:cxn modelId="{DC9186B1-F3CD-4366-9E72-82BBEDC8FF19}" type="presOf" srcId="{0FCC348E-5E1A-4C24-B036-121F5DA1E8F0}" destId="{D33F288B-7514-4666-BD45-2CC5B0B023B9}" srcOrd="1" destOrd="0" presId="urn:microsoft.com/office/officeart/2005/8/layout/list1"/>
    <dgm:cxn modelId="{0408FC5C-9FF0-4B4F-B2CD-EA138509A438}" srcId="{8B0BAC16-4193-4DDC-B049-3F32F4F31849}" destId="{0EAB5BBD-1DAD-4969-B46F-139147027219}" srcOrd="1" destOrd="0" parTransId="{0951690D-1FBF-41B4-819A-58C93A0679AB}" sibTransId="{81B952F9-5A0C-4BD3-936E-7BD2F195ED4A}"/>
    <dgm:cxn modelId="{22609186-C5CC-463A-8A5E-B3DD13B7BF68}" srcId="{8B0BAC16-4193-4DDC-B049-3F32F4F31849}" destId="{52C5EDEF-0E21-402E-A53D-89D186C95FC5}" srcOrd="4" destOrd="0" parTransId="{9887681D-C1BA-483A-AC71-297427CAB600}" sibTransId="{8C8E97E9-AD1D-4935-9E08-8DE93D26D5E9}"/>
    <dgm:cxn modelId="{58C8E9DC-55F3-443A-8490-17F6DA9CF7E8}" srcId="{8B0BAC16-4193-4DDC-B049-3F32F4F31849}" destId="{0FCC348E-5E1A-4C24-B036-121F5DA1E8F0}" srcOrd="2" destOrd="0" parTransId="{31834F24-9909-498B-AD78-3B717155562A}" sibTransId="{B3521E7C-54E7-4C58-A9A7-FC9C0107F2F0}"/>
    <dgm:cxn modelId="{024CAFC3-CDA1-4A2B-B930-8EF42A08F898}" type="presOf" srcId="{52C5EDEF-0E21-402E-A53D-89D186C95FC5}" destId="{FA902CA1-BAF5-4653-A934-A210C20C1756}" srcOrd="0" destOrd="0" presId="urn:microsoft.com/office/officeart/2005/8/layout/list1"/>
    <dgm:cxn modelId="{0B5787A4-26D9-44DB-9F78-12CDD23921A6}" srcId="{8B0BAC16-4193-4DDC-B049-3F32F4F31849}" destId="{10B0DCF9-0D39-4D18-9D59-AEEEAF4F4689}" srcOrd="5" destOrd="0" parTransId="{63971504-DBBB-4EC0-8B86-8FD00174873A}" sibTransId="{DEA173C3-6129-498F-936B-3495F2E45DAB}"/>
    <dgm:cxn modelId="{A117F3A1-FB7F-4AA1-AC74-768774833E0F}" type="presOf" srcId="{10B0DCF9-0D39-4D18-9D59-AEEEAF4F4689}" destId="{1CF75CC6-5406-4538-9584-EDD8F5CF657F}" srcOrd="0" destOrd="0" presId="urn:microsoft.com/office/officeart/2005/8/layout/list1"/>
    <dgm:cxn modelId="{6F09E480-8A68-44DC-979D-62C64CEF661D}" type="presOf" srcId="{0EAB5BBD-1DAD-4969-B46F-139147027219}" destId="{350CDA80-B12B-4D60-B907-0EBD9BE9C373}" srcOrd="1" destOrd="0" presId="urn:microsoft.com/office/officeart/2005/8/layout/list1"/>
    <dgm:cxn modelId="{8B4EA7D4-3C53-464F-A268-DD5B06E0EF37}" type="presOf" srcId="{8B0BAC16-4193-4DDC-B049-3F32F4F31849}" destId="{C92FEF5F-F3A2-4F5C-B8A2-54B1CC952BC7}" srcOrd="0" destOrd="0" presId="urn:microsoft.com/office/officeart/2005/8/layout/list1"/>
    <dgm:cxn modelId="{436781C4-243E-47AA-AEE2-56110D66937F}" type="presParOf" srcId="{C92FEF5F-F3A2-4F5C-B8A2-54B1CC952BC7}" destId="{964E4145-095C-4A11-B59D-8570B3A4D59E}" srcOrd="0" destOrd="0" presId="urn:microsoft.com/office/officeart/2005/8/layout/list1"/>
    <dgm:cxn modelId="{39AB2348-B113-4DC3-89E6-7C60FF13890D}" type="presParOf" srcId="{964E4145-095C-4A11-B59D-8570B3A4D59E}" destId="{788C0834-2D0F-4533-8B1A-8D896C5CBA43}" srcOrd="0" destOrd="0" presId="urn:microsoft.com/office/officeart/2005/8/layout/list1"/>
    <dgm:cxn modelId="{09754C2A-9870-45EE-8CE3-CFC8FD22F31D}" type="presParOf" srcId="{964E4145-095C-4A11-B59D-8570B3A4D59E}" destId="{5530333F-826D-4113-930F-BD4D5C7BD12F}" srcOrd="1" destOrd="0" presId="urn:microsoft.com/office/officeart/2005/8/layout/list1"/>
    <dgm:cxn modelId="{2E4B36DE-941C-47B8-BD96-64F27EFBA872}" type="presParOf" srcId="{C92FEF5F-F3A2-4F5C-B8A2-54B1CC952BC7}" destId="{90D946F3-ABDA-450A-A13D-6B6558BA7231}" srcOrd="1" destOrd="0" presId="urn:microsoft.com/office/officeart/2005/8/layout/list1"/>
    <dgm:cxn modelId="{6EA9F516-829D-4D98-9C65-BB7C52CC05F1}" type="presParOf" srcId="{C92FEF5F-F3A2-4F5C-B8A2-54B1CC952BC7}" destId="{BDCD00B8-EC80-495C-862B-2137CA637BE3}" srcOrd="2" destOrd="0" presId="urn:microsoft.com/office/officeart/2005/8/layout/list1"/>
    <dgm:cxn modelId="{5F618DF6-C074-4F42-8097-6A89F7C47CD1}" type="presParOf" srcId="{C92FEF5F-F3A2-4F5C-B8A2-54B1CC952BC7}" destId="{2A8A89B4-6481-4E81-8069-692F788499AF}" srcOrd="3" destOrd="0" presId="urn:microsoft.com/office/officeart/2005/8/layout/list1"/>
    <dgm:cxn modelId="{C3FF15BA-77D9-4038-BD22-171E9FDA717C}" type="presParOf" srcId="{C92FEF5F-F3A2-4F5C-B8A2-54B1CC952BC7}" destId="{2D632082-15FE-4C7C-BDEC-25A0651FCE73}" srcOrd="4" destOrd="0" presId="urn:microsoft.com/office/officeart/2005/8/layout/list1"/>
    <dgm:cxn modelId="{6D26C736-1D6C-4990-A39D-C1DA8032C32C}" type="presParOf" srcId="{2D632082-15FE-4C7C-BDEC-25A0651FCE73}" destId="{D5F7C7E0-C0B4-4131-9F35-7A2249DE3BE5}" srcOrd="0" destOrd="0" presId="urn:microsoft.com/office/officeart/2005/8/layout/list1"/>
    <dgm:cxn modelId="{026E2579-6D31-45D0-8E18-FA67FC3D5F8B}" type="presParOf" srcId="{2D632082-15FE-4C7C-BDEC-25A0651FCE73}" destId="{350CDA80-B12B-4D60-B907-0EBD9BE9C373}" srcOrd="1" destOrd="0" presId="urn:microsoft.com/office/officeart/2005/8/layout/list1"/>
    <dgm:cxn modelId="{8B43FA15-E8DE-4B65-962A-620640346E90}" type="presParOf" srcId="{C92FEF5F-F3A2-4F5C-B8A2-54B1CC952BC7}" destId="{03F271FB-13FD-45F4-B5A3-6D680B920F3A}" srcOrd="5" destOrd="0" presId="urn:microsoft.com/office/officeart/2005/8/layout/list1"/>
    <dgm:cxn modelId="{D5EE9067-F2CA-4A1D-8601-D6292D2F33A4}" type="presParOf" srcId="{C92FEF5F-F3A2-4F5C-B8A2-54B1CC952BC7}" destId="{1F20D101-7CEA-424B-B3AA-EABEE6C74827}" srcOrd="6" destOrd="0" presId="urn:microsoft.com/office/officeart/2005/8/layout/list1"/>
    <dgm:cxn modelId="{753343AE-C164-4E3D-BE98-D264BDBD52D3}" type="presParOf" srcId="{C92FEF5F-F3A2-4F5C-B8A2-54B1CC952BC7}" destId="{118B23E6-FE86-4925-B452-2354044562DB}" srcOrd="7" destOrd="0" presId="urn:microsoft.com/office/officeart/2005/8/layout/list1"/>
    <dgm:cxn modelId="{1B258DFD-A4D9-49BF-980F-C539D3942C29}" type="presParOf" srcId="{C92FEF5F-F3A2-4F5C-B8A2-54B1CC952BC7}" destId="{E9708682-23BF-4E43-8905-FCEC229A4CB6}" srcOrd="8" destOrd="0" presId="urn:microsoft.com/office/officeart/2005/8/layout/list1"/>
    <dgm:cxn modelId="{E18F1B40-9340-41EC-A430-B1BC31F3D68B}" type="presParOf" srcId="{E9708682-23BF-4E43-8905-FCEC229A4CB6}" destId="{283C8681-C04E-4906-B006-723ACE76C36F}" srcOrd="0" destOrd="0" presId="urn:microsoft.com/office/officeart/2005/8/layout/list1"/>
    <dgm:cxn modelId="{F516A3AA-F7B3-4C08-8B32-2ADE85CB5BA9}" type="presParOf" srcId="{E9708682-23BF-4E43-8905-FCEC229A4CB6}" destId="{D33F288B-7514-4666-BD45-2CC5B0B023B9}" srcOrd="1" destOrd="0" presId="urn:microsoft.com/office/officeart/2005/8/layout/list1"/>
    <dgm:cxn modelId="{F60ED230-0E66-4A34-B15A-840C7D15BCF0}" type="presParOf" srcId="{C92FEF5F-F3A2-4F5C-B8A2-54B1CC952BC7}" destId="{8A97AA22-6179-4A00-B6A1-E8B0822CC8EE}" srcOrd="9" destOrd="0" presId="urn:microsoft.com/office/officeart/2005/8/layout/list1"/>
    <dgm:cxn modelId="{6613DD72-DF51-4D80-A782-92B979DD03AA}" type="presParOf" srcId="{C92FEF5F-F3A2-4F5C-B8A2-54B1CC952BC7}" destId="{E5D1E89D-4C69-42D0-93F2-7A3901754D59}" srcOrd="10" destOrd="0" presId="urn:microsoft.com/office/officeart/2005/8/layout/list1"/>
    <dgm:cxn modelId="{4BCEA778-1969-4DC3-B2C4-823762ADA73E}" type="presParOf" srcId="{C92FEF5F-F3A2-4F5C-B8A2-54B1CC952BC7}" destId="{07B41511-2E5B-4F9F-BFBA-E0562ED32D36}" srcOrd="11" destOrd="0" presId="urn:microsoft.com/office/officeart/2005/8/layout/list1"/>
    <dgm:cxn modelId="{4AD6431B-7C44-4337-B95D-6DBB9697735F}" type="presParOf" srcId="{C92FEF5F-F3A2-4F5C-B8A2-54B1CC952BC7}" destId="{9BA600CC-05C4-432A-B46A-FE6266BA6F09}" srcOrd="12" destOrd="0" presId="urn:microsoft.com/office/officeart/2005/8/layout/list1"/>
    <dgm:cxn modelId="{0AF7AA26-4BF5-4158-97C7-A8D0B1BF9AE5}" type="presParOf" srcId="{9BA600CC-05C4-432A-B46A-FE6266BA6F09}" destId="{6595E559-4640-421E-815A-8D6F6E998187}" srcOrd="0" destOrd="0" presId="urn:microsoft.com/office/officeart/2005/8/layout/list1"/>
    <dgm:cxn modelId="{A5AAD615-1D84-4149-92AA-3D3E2071F7D3}" type="presParOf" srcId="{9BA600CC-05C4-432A-B46A-FE6266BA6F09}" destId="{8FCA660B-3FD1-4F73-ADE3-093758A524EF}" srcOrd="1" destOrd="0" presId="urn:microsoft.com/office/officeart/2005/8/layout/list1"/>
    <dgm:cxn modelId="{B3759013-46BB-49CC-A7A6-F9FDCE1FFB80}" type="presParOf" srcId="{C92FEF5F-F3A2-4F5C-B8A2-54B1CC952BC7}" destId="{C0ADA1D0-99EE-4D79-8EC7-715BE77AA916}" srcOrd="13" destOrd="0" presId="urn:microsoft.com/office/officeart/2005/8/layout/list1"/>
    <dgm:cxn modelId="{39A299AA-25E4-47BC-BCC8-D7D2C07893D4}" type="presParOf" srcId="{C92FEF5F-F3A2-4F5C-B8A2-54B1CC952BC7}" destId="{2F1C165B-A32B-4A35-8933-00ABFDAE7D49}" srcOrd="14" destOrd="0" presId="urn:microsoft.com/office/officeart/2005/8/layout/list1"/>
    <dgm:cxn modelId="{1C209D2A-AD03-442B-A801-A6051618044B}" type="presParOf" srcId="{C92FEF5F-F3A2-4F5C-B8A2-54B1CC952BC7}" destId="{150F61BC-55AE-4108-8189-8C6A6870FC2D}" srcOrd="15" destOrd="0" presId="urn:microsoft.com/office/officeart/2005/8/layout/list1"/>
    <dgm:cxn modelId="{BCEB51BB-9900-4237-ABF5-992776EA53B8}" type="presParOf" srcId="{C92FEF5F-F3A2-4F5C-B8A2-54B1CC952BC7}" destId="{A3099445-4F48-4942-8A06-C409DECC1DB6}" srcOrd="16" destOrd="0" presId="urn:microsoft.com/office/officeart/2005/8/layout/list1"/>
    <dgm:cxn modelId="{BA43A952-1ECA-4E48-90ED-90796E0FF777}" type="presParOf" srcId="{A3099445-4F48-4942-8A06-C409DECC1DB6}" destId="{FA902CA1-BAF5-4653-A934-A210C20C1756}" srcOrd="0" destOrd="0" presId="urn:microsoft.com/office/officeart/2005/8/layout/list1"/>
    <dgm:cxn modelId="{8642568C-6600-411D-8DBE-0787931E2422}" type="presParOf" srcId="{A3099445-4F48-4942-8A06-C409DECC1DB6}" destId="{B1BAEC3F-2CE0-456E-9B34-C81119B627CE}" srcOrd="1" destOrd="0" presId="urn:microsoft.com/office/officeart/2005/8/layout/list1"/>
    <dgm:cxn modelId="{CE043FD9-0C0E-4CA4-8C84-5AE618ED154B}" type="presParOf" srcId="{C92FEF5F-F3A2-4F5C-B8A2-54B1CC952BC7}" destId="{139C4B3D-B8C4-49FB-BFB8-017698A8932F}" srcOrd="17" destOrd="0" presId="urn:microsoft.com/office/officeart/2005/8/layout/list1"/>
    <dgm:cxn modelId="{2BEE8DB4-9B7F-4C31-A621-F7CC499C1CC2}" type="presParOf" srcId="{C92FEF5F-F3A2-4F5C-B8A2-54B1CC952BC7}" destId="{1F3ED10E-B5F0-4DD6-BF31-3F5C36288A23}" srcOrd="18" destOrd="0" presId="urn:microsoft.com/office/officeart/2005/8/layout/list1"/>
    <dgm:cxn modelId="{CCF339CD-1DD6-4387-B44D-94A043D6D670}" type="presParOf" srcId="{C92FEF5F-F3A2-4F5C-B8A2-54B1CC952BC7}" destId="{1BBC0964-19C3-4472-BC8D-45B46150F51B}" srcOrd="19" destOrd="0" presId="urn:microsoft.com/office/officeart/2005/8/layout/list1"/>
    <dgm:cxn modelId="{1340A0CE-0381-4B8C-A82B-9D364CE2BDB9}" type="presParOf" srcId="{C92FEF5F-F3A2-4F5C-B8A2-54B1CC952BC7}" destId="{E3BE50F5-55A5-4FBA-813D-1C7C3CBD7EA5}" srcOrd="20" destOrd="0" presId="urn:microsoft.com/office/officeart/2005/8/layout/list1"/>
    <dgm:cxn modelId="{5A1B2C5D-3DB3-4E37-B01D-DAA92AB1F641}" type="presParOf" srcId="{E3BE50F5-55A5-4FBA-813D-1C7C3CBD7EA5}" destId="{1CF75CC6-5406-4538-9584-EDD8F5CF657F}" srcOrd="0" destOrd="0" presId="urn:microsoft.com/office/officeart/2005/8/layout/list1"/>
    <dgm:cxn modelId="{5C686EE3-12E0-4941-945E-353E818D204A}" type="presParOf" srcId="{E3BE50F5-55A5-4FBA-813D-1C7C3CBD7EA5}" destId="{A19BAD46-9474-4E54-B0F4-26FF10DE5A25}" srcOrd="1" destOrd="0" presId="urn:microsoft.com/office/officeart/2005/8/layout/list1"/>
    <dgm:cxn modelId="{7CC1322B-F481-4015-BD8A-41FF6B48B949}" type="presParOf" srcId="{C92FEF5F-F3A2-4F5C-B8A2-54B1CC952BC7}" destId="{43D3997B-C560-4466-98A2-7FB7B1B2D162}" srcOrd="21" destOrd="0" presId="urn:microsoft.com/office/officeart/2005/8/layout/list1"/>
    <dgm:cxn modelId="{E3BE7FFF-5FFD-415D-B649-471A5140B872}" type="presParOf" srcId="{C92FEF5F-F3A2-4F5C-B8A2-54B1CC952BC7}" destId="{3048AB69-A705-4098-886A-FE063070161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84138" y="52388"/>
          <a:ext cx="8980487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" r:id="rId3" imgW="8673016" imgH="4647619" progId="">
                  <p:embed/>
                </p:oleObj>
              </mc:Choice>
              <mc:Fallback>
                <p:oleObj name="Image" r:id="rId3" imgW="8673016" imgH="4647619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52388"/>
                        <a:ext cx="8980487" cy="481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33338" y="4868863"/>
            <a:ext cx="9091612" cy="19399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43213" y="549275"/>
            <a:ext cx="4319587" cy="2232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400">
                <a:solidFill>
                  <a:srgbClr val="FFFFE7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gray">
          <a:xfrm>
            <a:off x="2617788" y="4868863"/>
            <a:ext cx="6526212" cy="3841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43200" y="4876800"/>
            <a:ext cx="6248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3092" name="AutoShape 20"/>
            <p:cNvSpPr>
              <a:spLocks noChangeArrowheads="1"/>
            </p:cNvSpPr>
            <p:nvPr/>
          </p:nvSpPr>
          <p:spPr bwMode="gray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gray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7C094-B2AA-44C8-966B-D2CE1F9C321B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59293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59293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7C094-B2AA-44C8-966B-D2CE1F9C321B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7C094-B2AA-44C8-966B-D2CE1F9C321B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7C094-B2AA-44C8-966B-D2CE1F9C321B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7C094-B2AA-44C8-966B-D2CE1F9C321B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7C094-B2AA-44C8-966B-D2CE1F9C321B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7C094-B2AA-44C8-966B-D2CE1F9C321B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7C094-B2AA-44C8-966B-D2CE1F9C321B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7C094-B2AA-44C8-966B-D2CE1F9C321B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7C094-B2AA-44C8-966B-D2CE1F9C321B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73025" y="61913"/>
          <a:ext cx="90170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14" imgW="8609524" imgH="1307937" progId="">
                  <p:embed/>
                </p:oleObj>
              </mc:Choice>
              <mc:Fallback>
                <p:oleObj name="Image" r:id="rId14" imgW="8609524" imgH="1307937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61913"/>
                        <a:ext cx="90170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D77B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2A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4925"/>
            <a:ext cx="82296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u="none">
                <a:solidFill>
                  <a:schemeClr val="tx1"/>
                </a:solidFill>
              </a:defRPr>
            </a:lvl1pPr>
          </a:lstStyle>
          <a:p>
            <a:fld id="{F8E7C094-B2AA-44C8-966B-D2CE1F9C321B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u="none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u="none">
                <a:latin typeface="+mn-lt"/>
              </a:defRPr>
            </a:lvl1pPr>
          </a:lstStyle>
          <a:p>
            <a:fld id="{CF2A22EB-64BB-4E2E-BE73-1FCCD96EFE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153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u="none">
                <a:solidFill>
                  <a:schemeClr val="tx1"/>
                </a:solidFill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1043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2071670" y="549275"/>
            <a:ext cx="6929485" cy="3665543"/>
          </a:xfrm>
        </p:spPr>
        <p:txBody>
          <a:bodyPr/>
          <a:lstStyle/>
          <a:p>
            <a:r>
              <a:rPr lang="ru-RU" sz="4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АНАЛИТИЧЕСКИЙ ОТЧЕТ </a:t>
            </a:r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ПРЕДЪЯВЛЕНИЯ РЕЗУЛЬТАТОВ ПРАКТИЧЕСКОЙ ДЕЯТЕЛЬНОСТИ ПЕДАГОГА ЗА МЕЖАТТЕСТАЦИОННЫЙ ПЕРИОД</a:t>
            </a: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4857760"/>
            <a:ext cx="6205550" cy="1543048"/>
          </a:xfrm>
        </p:spPr>
        <p:txBody>
          <a:bodyPr/>
          <a:lstStyle/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943475"/>
          </a:xfrm>
        </p:spPr>
        <p:txBody>
          <a:bodyPr/>
          <a:lstStyle/>
          <a:p>
            <a:pPr lvl="0" algn="ctr"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анализ противоречий</a:t>
            </a:r>
          </a:p>
          <a:p>
            <a:pPr lvl="0" algn="ctr">
              <a:buNone/>
            </a:pPr>
            <a:endParaRPr lang="ru-RU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вычленение совокупности противоречий, </a:t>
            </a:r>
          </a:p>
          <a:p>
            <a:pPr lvl="0" algn="ctr"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возникших в этот период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Аналитическая часть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Проектная часть</a:t>
            </a:r>
            <a:b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04925"/>
            <a:ext cx="8858312" cy="541022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 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планирование)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indent="342900">
              <a:buNone/>
            </a:pP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целеполагание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включающее в себя прогнозирование результатов профессиональной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проектирование способов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поставленных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целей</a:t>
            </a:r>
            <a:endParaRPr lang="ru-RU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Заключение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>
              <a:buFont typeface="Wingdings" pitchFamily="2" charset="2"/>
              <a:buChar char="Ø"/>
            </a:pPr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оценка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эффективности своей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деятельности</a:t>
            </a:r>
          </a:p>
          <a:p>
            <a:pPr indent="342900">
              <a:buFont typeface="Wingdings" pitchFamily="2" charset="2"/>
              <a:buChar char="Ø"/>
            </a:pPr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перспективные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направления профессиональной деятельности на следующий </a:t>
            </a:r>
            <a:r>
              <a:rPr lang="ru-RU" dirty="0" err="1">
                <a:solidFill>
                  <a:schemeClr val="tx2">
                    <a:lumMod val="90000"/>
                  </a:schemeClr>
                </a:solidFill>
              </a:rPr>
              <a:t>межаттестационный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период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Список литературы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информации, которыми пользовался педагог при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подготовке отчета</a:t>
            </a:r>
            <a:endParaRPr lang="ru-RU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Приложения</a:t>
            </a:r>
            <a:b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5"/>
            <a:ext cx="8929718" cy="5105416"/>
          </a:xfrm>
        </p:spPr>
        <p:txBody>
          <a:bodyPr/>
          <a:lstStyle/>
          <a:p>
            <a:pPr indent="342900" algn="ctr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доказательный и/или иллюстративно-справочный материал:</a:t>
            </a:r>
            <a:endParaRPr lang="ru-RU" sz="2400" dirty="0">
              <a:solidFill>
                <a:schemeClr val="tx2"/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копии документов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/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списки </a:t>
            </a:r>
            <a:r>
              <a:rPr lang="ru-RU" sz="2000" dirty="0">
                <a:solidFill>
                  <a:schemeClr val="tx2"/>
                </a:solidFill>
              </a:rPr>
              <a:t>обучающихся с указанием их </a:t>
            </a:r>
            <a:r>
              <a:rPr lang="ru-RU" sz="2000" dirty="0" smtClean="0">
                <a:solidFill>
                  <a:schemeClr val="tx2"/>
                </a:solidFill>
              </a:rPr>
              <a:t>достижений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/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фрагменты </a:t>
            </a:r>
            <a:r>
              <a:rPr lang="ru-RU" sz="2000" dirty="0">
                <a:solidFill>
                  <a:schemeClr val="tx2"/>
                </a:solidFill>
              </a:rPr>
              <a:t>ранее опубликованных научно-методических и учебно-методических </a:t>
            </a:r>
            <a:r>
              <a:rPr lang="ru-RU" sz="2000" dirty="0" smtClean="0">
                <a:solidFill>
                  <a:schemeClr val="tx2"/>
                </a:solidFill>
              </a:rPr>
              <a:t>материалов</a:t>
            </a:r>
            <a:endParaRPr lang="ru-RU" sz="2000" dirty="0">
              <a:solidFill>
                <a:schemeClr val="tx2"/>
              </a:solidFill>
            </a:endParaRPr>
          </a:p>
          <a:p>
            <a:pPr indent="342900">
              <a:buNone/>
            </a:pPr>
            <a:endParaRPr lang="ru-RU" sz="800" dirty="0" smtClean="0">
              <a:solidFill>
                <a:schemeClr val="tx2"/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>
                <a:solidFill>
                  <a:schemeClr val="tx2"/>
                </a:solidFill>
              </a:rPr>
              <a:t>ф</a:t>
            </a:r>
            <a:r>
              <a:rPr lang="ru-RU" sz="2000" dirty="0" smtClean="0">
                <a:solidFill>
                  <a:schemeClr val="tx2"/>
                </a:solidFill>
              </a:rPr>
              <a:t>отографии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/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образцы </a:t>
            </a:r>
            <a:r>
              <a:rPr lang="ru-RU" sz="2000" dirty="0">
                <a:solidFill>
                  <a:schemeClr val="tx2"/>
                </a:solidFill>
              </a:rPr>
              <a:t>работ </a:t>
            </a:r>
            <a:r>
              <a:rPr lang="ru-RU" sz="2000" dirty="0" smtClean="0">
                <a:solidFill>
                  <a:schemeClr val="tx2"/>
                </a:solidFill>
              </a:rPr>
              <a:t>обучающихся 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/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рецензии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/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отзывы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/>
              </a:solidFill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справочная и </a:t>
            </a:r>
            <a:r>
              <a:rPr lang="ru-RU" sz="2000" dirty="0">
                <a:solidFill>
                  <a:schemeClr val="tx2"/>
                </a:solidFill>
              </a:rPr>
              <a:t>другая вспомогательная </a:t>
            </a:r>
            <a:r>
              <a:rPr lang="ru-RU" sz="2000" dirty="0" smtClean="0">
                <a:solidFill>
                  <a:schemeClr val="tx2"/>
                </a:solidFill>
              </a:rPr>
              <a:t>информация</a:t>
            </a:r>
            <a:endParaRPr lang="ru-RU" sz="2000" dirty="0">
              <a:solidFill>
                <a:schemeClr val="tx2"/>
              </a:solidFill>
            </a:endParaRPr>
          </a:p>
          <a:p>
            <a:pPr indent="342900"/>
            <a:endParaRPr lang="ru-RU" sz="2400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/>
              <a:t/>
            </a:r>
            <a:br>
              <a:rPr lang="ru-RU" u="sng" dirty="0"/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Примерные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оценивания аналитического отчета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04925"/>
            <a:ext cx="8472518" cy="494347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Обоснование </a:t>
            </a:r>
            <a:r>
              <a:rPr lang="ru-RU" sz="2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актуальности содержания аналитического 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отчета</a:t>
            </a:r>
            <a:endParaRPr lang="ru-RU" sz="24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Font typeface="+mj-lt"/>
              <a:buAutoNum type="arabicPeriod"/>
            </a:pPr>
            <a:endParaRPr lang="ru-RU" sz="24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Обоснование содержания аналитического 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отчета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</a:t>
            </a:r>
            <a:r>
              <a:rPr lang="ru-RU" sz="2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оценка 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</a:t>
            </a:r>
            <a:r>
              <a:rPr lang="ru-RU" sz="2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представления 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</a:t>
            </a:r>
            <a:endParaRPr lang="ru-RU" sz="24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Обоснование актуальности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sz="1000" dirty="0" smtClean="0"/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анализ состояния образовательной системы на доступном уровне</a:t>
            </a:r>
          </a:p>
          <a:p>
            <a:pPr lvl="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результаты исследования затруднений, ограничений и проблем в деятельности педагога, образовательного учреждения, системы образования района, города, региона</a:t>
            </a:r>
          </a:p>
          <a:p>
            <a:pPr lvl="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анализа реальных потребностей образовательного учреждения (системы образования)</a:t>
            </a:r>
          </a:p>
          <a:p>
            <a:pPr lvl="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противоречия, проблемы, на разрешение которых была направлена профессиональная деятельность педагога в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межаттестационный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период.</a:t>
            </a:r>
          </a:p>
          <a:p>
            <a:pPr lvl="0">
              <a:buFont typeface="Wingdings" pitchFamily="2" charset="2"/>
              <a:buChar char="Ø"/>
            </a:pPr>
            <a:endParaRPr lang="ru-RU" sz="20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Обоснование содержания</a:t>
            </a:r>
            <a:endParaRPr lang="ru-RU" sz="2800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04925"/>
            <a:ext cx="8543956" cy="4943475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содержательная </a:t>
            </a:r>
            <a:r>
              <a:rPr lang="ru-RU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полнота, теоретическая (научная) 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обоснованность</a:t>
            </a:r>
            <a:endParaRPr lang="ru-RU" sz="1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endParaRPr lang="ru-RU" sz="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  <a:r>
              <a:rPr lang="ru-RU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современных психолого-педагогических 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знаний</a:t>
            </a:r>
          </a:p>
          <a:p>
            <a:pPr lvl="0">
              <a:buFont typeface="Wingdings" pitchFamily="2" charset="2"/>
              <a:buChar char="Ø"/>
            </a:pPr>
            <a:endParaRPr lang="ru-RU" sz="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соответствие </a:t>
            </a:r>
            <a:r>
              <a:rPr lang="ru-RU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</a:t>
            </a:r>
            <a:r>
              <a:rPr lang="ru-RU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потребности системы образования конкретного образовательного учреждения (района, города, региона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учтение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закономерностей </a:t>
            </a:r>
            <a:r>
              <a:rPr lang="ru-RU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условий </a:t>
            </a:r>
            <a:r>
              <a:rPr lang="ru-RU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психического развития 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обучающихся</a:t>
            </a:r>
            <a:endParaRPr lang="ru-RU" sz="1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endParaRPr lang="ru-RU" sz="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конкретных психолого-педагогических проблем</a:t>
            </a:r>
          </a:p>
          <a:p>
            <a:pPr lvl="0">
              <a:buFont typeface="Wingdings" pitchFamily="2" charset="2"/>
              <a:buChar char="Ø"/>
            </a:pPr>
            <a:endParaRPr lang="ru-RU" sz="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обоснование выбора </a:t>
            </a:r>
            <a:r>
              <a:rPr lang="ru-RU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педагогических 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технологий</a:t>
            </a:r>
            <a:endParaRPr lang="ru-RU" sz="1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грамотное представление используемых педагогических технологий, авторских методик </a:t>
            </a:r>
            <a:r>
              <a:rPr lang="ru-RU" sz="18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</a:t>
            </a:r>
            <a:endParaRPr lang="ru-RU" sz="1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</a:rPr>
              <a:t>Анализ и оценка результатов</a:t>
            </a:r>
            <a:endParaRPr lang="ru-RU" sz="24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chemeClr val="tx2"/>
                </a:solidFill>
              </a:rPr>
              <a:t>д</a:t>
            </a:r>
            <a:r>
              <a:rPr lang="ru-RU" sz="2000" dirty="0" smtClean="0">
                <a:solidFill>
                  <a:schemeClr val="tx2"/>
                </a:solidFill>
              </a:rPr>
              <a:t>остижение результатов по данным исследований</a:t>
            </a:r>
          </a:p>
          <a:p>
            <a:pPr lvl="0">
              <a:buFont typeface="Wingdings" pitchFamily="2" charset="2"/>
              <a:buChar char="Ø"/>
            </a:pPr>
            <a:endParaRPr lang="ru-RU" sz="2000" dirty="0">
              <a:solidFill>
                <a:schemeClr val="tx2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chemeClr val="tx2"/>
                </a:solidFill>
              </a:rPr>
              <a:t>г</a:t>
            </a:r>
            <a:r>
              <a:rPr lang="ru-RU" sz="2000" dirty="0" smtClean="0">
                <a:solidFill>
                  <a:schemeClr val="tx2"/>
                </a:solidFill>
              </a:rPr>
              <a:t>лубина, системность, объективность анализа результатов</a:t>
            </a:r>
          </a:p>
          <a:p>
            <a:pPr lvl="0">
              <a:buFont typeface="Wingdings" pitchFamily="2" charset="2"/>
              <a:buChar char="Ø"/>
            </a:pPr>
            <a:endParaRPr lang="ru-RU" sz="2000" dirty="0">
              <a:solidFill>
                <a:schemeClr val="tx2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динамика результатов</a:t>
            </a:r>
          </a:p>
          <a:p>
            <a:pPr lvl="0">
              <a:buFont typeface="Wingdings" pitchFamily="2" charset="2"/>
              <a:buChar char="Ø"/>
            </a:pPr>
            <a:endParaRPr lang="ru-RU" sz="2000" dirty="0">
              <a:solidFill>
                <a:schemeClr val="tx2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</a:rPr>
              <a:t>перспективные </a:t>
            </a:r>
            <a:r>
              <a:rPr lang="ru-RU" sz="2000" dirty="0">
                <a:solidFill>
                  <a:schemeClr val="tx2"/>
                </a:solidFill>
              </a:rPr>
              <a:t>направления профессиональной деятельности на следующий </a:t>
            </a:r>
            <a:r>
              <a:rPr lang="ru-RU" sz="2000" dirty="0" err="1">
                <a:solidFill>
                  <a:schemeClr val="tx2"/>
                </a:solidFill>
              </a:rPr>
              <a:t>межаттестационный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период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</a:rPr>
              <a:t>Информационная культура представления результатов</a:t>
            </a:r>
            <a:endParaRPr lang="ru-RU" sz="24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04925"/>
            <a:ext cx="8472518" cy="4943475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соответствие структуры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аналитического отчета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требованиям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предъявляемым к подобным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работам</a:t>
            </a:r>
            <a:endParaRPr lang="ru-RU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endParaRPr lang="ru-RU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оответствие оформления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нормативным требованиям</a:t>
            </a:r>
          </a:p>
          <a:p>
            <a:pPr lvl="0">
              <a:buNone/>
            </a:pPr>
            <a:endParaRPr lang="ru-RU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ыполнение сопровождающих материалов в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 таблиц, презентаций,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публикаций</a:t>
            </a:r>
            <a:endParaRPr lang="ru-RU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153400" cy="895334"/>
          </a:xfrm>
        </p:spPr>
        <p:txBody>
          <a:bodyPr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Приложение к приказу от «13» января 2011 года № 33 ал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 аттестации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04925"/>
          <a:ext cx="8229600" cy="5331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Аттестация с целью подтверждения соответствия педагогических работников занимаемым должностям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Аттестация с целью установления соответствия уровня квалификации педагогических работников требованиям, предъявляемым к первой или высшей квалификационным категориям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6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Квалификационные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испытания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(в ЦКИ)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**Формы предъявления результатов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практической деятельности за межаттестационный период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(на рабочем месте)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Тестирование.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Билеты.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Образовательный проект.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Рабочая программа.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Конспект урока.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Творческая (исследовательская) работа.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Модель деятельности по одному из актуальных направлений развития образования.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Учебно-методический комплект.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Собеседование по проблемам и приоритетным направлениям развития образования.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Собеседование в форме анализа проблемной психолого-педагогической ситуации.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Групповая дискуссия по актуальным проблемам развития образования.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Деловая игра.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Аналитический отчет.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Творческий отчет.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Участие в научно-методической выставке.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Научно-практическая конференция.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Брифинг.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Презентации авторских учебных программ, методических разработок и пособий.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Публичная защита опытно-экспериментальных разработок.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*Персональная выставка.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*Мастер-класс.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* Концерт учащихся класса.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*Афишные концерты и выставки преподавателя и учащихся класса.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Признание результатов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деятельности в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межаттестационный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период за результаты аттестации (при аттестации в третий и более раз, победители образовательных проектов).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* Для преподавателей, концертмейстеров  детских школ искусств и средних специальных учебных заведений сферы культуры и искусства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** Предъявление экспертной комиссии документов, подтверждающих представленные результаты профессиональной практической деятельности - обязательная часть процедуры экспертизы, независимо от формы представления результатов.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«Шпаргалка» для самоанализа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357849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Насколько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моей профессиональной деятельности согласуется с целями образовательного учреждения, в котором я работаю?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важные проблемы мне удалось решить за период, прошедший после последней аттестации? В каком виде представлены результаты разрешения проблем?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Какова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роль в реализации программы развития образовательного учреждения, в котором я работаю?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образом я учитываю образовательные потребности детей в своей профессиональной деятельности? Насколько цели, задачи и деятельность согласуются с учетом индивидуальных потребностей обучаемых?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мною делается для эффективного использования времени обучающихся и меня самого как педагога на уроке и вне его? Какие технологии и приемы обучения я применяю в своей педагогической деятельности? Насколько они соотносятся с потребностями детей?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организуется взаимодействие с классом на занятиях и вне их? Как организовано сотрудничество обучаемых на уроке?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Считаю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 я высоким уровень познавательного интереса школьников на моих уроках? Что я предпринимаю для развития интереса к изучаемому предмету?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образом обеспечивается удовлетворение образовательных потребностей отдельных детей с отличающимися возможностями или склонностями?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Какова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успеваемости обучаемых по преподаваемому мною предмету?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позитивные личностные изменения у детей я наблюдаю в ходе своей профессиональной деятельности?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оценки деятельности обучающихся я использую? Насколько они соответствуют поставленным целям? Каким образом используется информация, полученная в результате оценки? Каково участие детей в оценке их учебной деятельности?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оцениваю уровень психологической атмосферы в классе: какие меры мною предпринимаются по созданию обстановки взаимного доверия, уважения, открытости.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образом я взаимодействую с родителями? Как мною учитываются мнения и запросы относительно успеваемости и прогресса детей? Как я сообщаю информацию об учебных достижениях?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повышаю уровень профессионального мастерства? Какое место здесь занимает самообразование?</a:t>
            </a:r>
          </a:p>
          <a:p>
            <a:pPr>
              <a:buFont typeface="+mj-lt"/>
              <a:buAutoNum type="arabicPeriod"/>
            </a:pPr>
            <a:r>
              <a:rPr lang="ru-RU" sz="10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какими трудностями я сталкиваюсь в своей профессиональной деятельности? И какие способы использую для их разре</a:t>
            </a:r>
            <a:r>
              <a:rPr lang="ru-RU" sz="1050" dirty="0">
                <a:solidFill>
                  <a:schemeClr val="tx2"/>
                </a:solidFill>
              </a:rPr>
              <a:t>шения?</a:t>
            </a:r>
          </a:p>
          <a:p>
            <a:pPr>
              <a:buNone/>
            </a:pPr>
            <a:endParaRPr lang="ru-RU" sz="1050" dirty="0">
              <a:solidFill>
                <a:schemeClr val="tx2"/>
              </a:solidFill>
            </a:endParaRPr>
          </a:p>
          <a:p>
            <a:endParaRPr lang="ru-RU" sz="105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Тезисы аналитического отчета</a:t>
            </a:r>
            <a:b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401080" cy="5572163"/>
          </a:xfrm>
        </p:spPr>
        <p:txBody>
          <a:bodyPr/>
          <a:lstStyle/>
          <a:p>
            <a:pPr algn="ctr">
              <a:buNone/>
            </a:pPr>
            <a:r>
              <a:rPr lang="ru-RU" sz="1200" u="sng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Примерное </a:t>
            </a:r>
            <a:r>
              <a:rPr lang="ru-RU" sz="1200" u="sng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тезисов:</a:t>
            </a:r>
            <a:endParaRPr lang="ru-RU" sz="12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Краткая 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о себе (где, кем работает аттестующийся педагог, каков стаж его работы в данной должности, который раз аттестуется, происходили ли какие либо изменения в этих направлениях за </a:t>
            </a:r>
            <a:r>
              <a:rPr lang="ru-RU" sz="12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межаттестационный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период).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своей деятельности.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ключевой проблемы, на решение которой направлена деятельность педагога.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тезис обязательно должен давать характеристику результату педагогической деятельности, полученному в течение </a:t>
            </a:r>
            <a:r>
              <a:rPr lang="ru-RU" sz="12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межаттестационного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периода.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мониторинга качества учебных достижений учащихся, (критерии и показатели, методики, контрольно-измерительные материалы, позволяющие отслеживать качество достижений обучающихся).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основных условий, позволивших получить указанный выше результат деятельности (определить и дать характеристику педагогическим условиям: особенностям коммуникативного процесса, педагогическим технологиям, формам организации образовательного процесса, методам и приемам, средствам обучения и т.д.).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выделенные в процессе анализа своей деятельности. Обозначение возможных причин.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Выдвижение </a:t>
            </a: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новой цели, направленной на решение выделенных проблем. Эту часть аналитического отчета называют проектной. Проектная часть и составляет последний тезис. В данном тезисе достаточно на уровне моделирования будущей деятельности выделить цель и основные задачи, как пути достижения поставленной цели.</a:t>
            </a:r>
          </a:p>
          <a:p>
            <a:pPr>
              <a:buNone/>
            </a:pP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>
              <a:buNone/>
            </a:pP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составления тезисов аналитического отчета</a:t>
            </a:r>
          </a:p>
          <a:p>
            <a:pPr>
              <a:buNone/>
            </a:pPr>
            <a:r>
              <a:rPr lang="ru-RU" sz="12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Подпись автора тезисов аналитического отчета</a:t>
            </a:r>
          </a:p>
          <a:p>
            <a:endParaRPr lang="ru-RU" sz="12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>
              <a:buNone/>
            </a:pPr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за внимание!!!</a:t>
            </a:r>
            <a:endParaRPr lang="ru-RU" sz="36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19088"/>
            <a:ext cx="8858312" cy="752458"/>
          </a:xfrm>
        </p:spPr>
        <p:txBody>
          <a:bodyPr/>
          <a:lstStyle/>
          <a:p>
            <a:pPr algn="ctr"/>
            <a:r>
              <a:rPr lang="ru-RU" sz="44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аналитического отчета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04925"/>
            <a:ext cx="9001156" cy="4943475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самоанализ </a:t>
            </a:r>
            <a:r>
              <a:rPr lang="ru-RU" sz="4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самооценка профессиональной деятельности </a:t>
            </a:r>
            <a:endParaRPr lang="ru-RU" sz="44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</a:p>
          <a:p>
            <a:pPr algn="ctr">
              <a:buNone/>
            </a:pPr>
            <a:r>
              <a:rPr lang="ru-RU" sz="4400" dirty="0" err="1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межаттестационный</a:t>
            </a:r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период</a:t>
            </a:r>
            <a:endParaRPr lang="ru-RU" sz="44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9"/>
            <a:ext cx="9144000" cy="5715040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вычленение </a:t>
            </a:r>
            <a:r>
              <a:rPr lang="ru-RU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системообразующих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(ведущих) проблем, решаемых педагогом в прошедший </a:t>
            </a:r>
            <a:r>
              <a:rPr lang="ru-RU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межаттестационный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</a:t>
            </a:r>
          </a:p>
          <a:p>
            <a:pPr lvl="0">
              <a:buFont typeface="Wingdings" pitchFamily="2" charset="2"/>
              <a:buChar char="Ø"/>
            </a:pPr>
            <a:endParaRPr lang="ru-RU" sz="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полученных им результатов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</a:p>
          <a:p>
            <a:pPr lvl="0">
              <a:buFont typeface="Wingdings" pitchFamily="2" charset="2"/>
              <a:buChar char="Ø"/>
            </a:pPr>
            <a:endParaRPr lang="ru-RU" sz="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установление причинно-следственных связей между результатами образования и условиями их получения (применяемыми педагогическими технологиями, уровнем профессионально-личностного потенциала педагога, материально-технической базой, социальными, управленческими условиями и т.д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</a:p>
          <a:p>
            <a:pPr lvl="0">
              <a:buFont typeface="Wingdings" pitchFamily="2" charset="2"/>
              <a:buChar char="Ø"/>
            </a:pPr>
            <a:endParaRPr lang="ru-RU" sz="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противоречий, вновь возникших в </a:t>
            </a:r>
            <a:r>
              <a:rPr lang="ru-RU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межаттестационный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период, и проектирование путей решения этих противоречий в следующий </a:t>
            </a:r>
            <a:r>
              <a:rPr lang="ru-RU" sz="20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межаттестационный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</a:t>
            </a:r>
          </a:p>
          <a:p>
            <a:pPr lvl="0">
              <a:buFont typeface="Wingdings" pitchFamily="2" charset="2"/>
              <a:buChar char="Ø"/>
            </a:pPr>
            <a:endParaRPr lang="ru-RU" sz="8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самооценка эффективности собственной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  <a:endParaRPr lang="ru-RU" sz="20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аналитического отчета</a:t>
            </a:r>
            <a:endParaRPr lang="ru-RU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85861"/>
            <a:ext cx="7972452" cy="4962540"/>
          </a:xfrm>
        </p:spPr>
        <p:txBody>
          <a:bodyPr/>
          <a:lstStyle/>
          <a:p>
            <a:endParaRPr lang="ru-RU" dirty="0"/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tx2">
                    <a:lumMod val="90000"/>
                  </a:schemeClr>
                </a:solidFill>
              </a:rPr>
              <a:t>диагностическая</a:t>
            </a:r>
            <a:endParaRPr lang="ru-RU" sz="3600" dirty="0">
              <a:solidFill>
                <a:schemeClr val="tx2">
                  <a:lumMod val="9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tx2">
                    <a:lumMod val="90000"/>
                  </a:schemeClr>
                </a:solidFill>
              </a:rPr>
              <a:t>познавательная</a:t>
            </a:r>
            <a:endParaRPr lang="ru-RU" sz="3600" dirty="0">
              <a:solidFill>
                <a:schemeClr val="tx2">
                  <a:lumMod val="9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tx2">
                    <a:lumMod val="90000"/>
                  </a:schemeClr>
                </a:solidFill>
              </a:rPr>
              <a:t>преобразующая</a:t>
            </a:r>
            <a:endParaRPr lang="ru-RU" sz="3600" dirty="0">
              <a:solidFill>
                <a:schemeClr val="tx2">
                  <a:lumMod val="9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tx2">
                    <a:lumMod val="90000"/>
                  </a:schemeClr>
                </a:solidFill>
              </a:rPr>
              <a:t>самообразовательная</a:t>
            </a:r>
            <a:endParaRPr lang="ru-RU" sz="3600" dirty="0">
              <a:solidFill>
                <a:schemeClr val="tx2">
                  <a:lumMod val="90000"/>
                </a:schemeClr>
              </a:solidFill>
            </a:endParaRPr>
          </a:p>
          <a:p>
            <a:endParaRPr lang="ru-RU" sz="36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153400" cy="668360"/>
          </a:xfrm>
        </p:spPr>
        <p:txBody>
          <a:bodyPr/>
          <a:lstStyle/>
          <a:p>
            <a:pPr algn="ctr"/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32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</a:t>
            </a:r>
            <a:r>
              <a:rPr lang="ru-RU" sz="3200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аналитического отчета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304925"/>
          <a:ext cx="8229600" cy="494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</a:t>
            </a:r>
            <a:b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04925"/>
            <a:ext cx="8643998" cy="505303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проблематика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профессиональной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деятельности</a:t>
            </a:r>
          </a:p>
          <a:p>
            <a:pPr>
              <a:buFont typeface="Wingdings" pitchFamily="2" charset="2"/>
              <a:buChar char="Ø"/>
            </a:pPr>
            <a:endParaRPr lang="ru-RU" sz="800" dirty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объект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и предмет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самоэкспертизы</a:t>
            </a:r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стратегия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тактика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собственной деятельности в </a:t>
            </a:r>
            <a:r>
              <a:rPr lang="ru-RU" dirty="0" err="1">
                <a:solidFill>
                  <a:schemeClr val="tx2">
                    <a:lumMod val="90000"/>
                  </a:schemeClr>
                </a:solidFill>
              </a:rPr>
              <a:t>межаттестационный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 период (педагогическая технология) </a:t>
            </a:r>
            <a:endParaRPr lang="ru-RU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полученный результат </a:t>
            </a:r>
          </a:p>
          <a:p>
            <a:pPr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цели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и задач аналитического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отчета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Аналитическая часть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    1 анализ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результатов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деятельности /     продуктивности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труда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педагога:</a:t>
            </a:r>
          </a:p>
          <a:p>
            <a:pPr lvl="0">
              <a:buNone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вклад педагога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в результат образования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обучающихся</a:t>
            </a:r>
          </a:p>
          <a:p>
            <a:pPr lvl="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вклад в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развитие педагогической теории и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практики</a:t>
            </a:r>
          </a:p>
          <a:p>
            <a:pPr lvl="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вклад в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развитие образовательного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учреждения</a:t>
            </a:r>
          </a:p>
          <a:p>
            <a:pPr lvl="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вклад в саморазвитие</a:t>
            </a:r>
          </a:p>
          <a:p>
            <a:pPr lvl="0" algn="ctr">
              <a:buNone/>
            </a:pPr>
            <a:r>
              <a:rPr lang="ru-RU" sz="660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000" smtClean="0">
                <a:solidFill>
                  <a:schemeClr val="tx2">
                    <a:lumMod val="90000"/>
                  </a:schemeClr>
                </a:solidFill>
              </a:rPr>
              <a:t>достижение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поставленных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целей 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и динамика результатов</a:t>
            </a:r>
          </a:p>
          <a:p>
            <a:pPr lvl="0"/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286412"/>
          </a:xfrm>
        </p:spPr>
        <p:txBody>
          <a:bodyPr/>
          <a:lstStyle/>
          <a:p>
            <a:pPr lvl="0" indent="342900">
              <a:buNone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анализ условий получения результата:</a:t>
            </a: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материально-технические условия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информационное обеспечение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методическое обеспечение, в том числе разработанное самим педагогом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временные и пространственные связи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система управления в образовательном учреждении</a:t>
            </a:r>
          </a:p>
          <a:p>
            <a:pPr indent="342900">
              <a:buFont typeface="Wingdings" pitchFamily="2" charset="2"/>
              <a:buChar char="Ø"/>
            </a:pP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профессионально-личностный потенциал, профессионализм, квалификация педагога</a:t>
            </a:r>
            <a:endParaRPr lang="ru-RU" sz="8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42900" algn="ctr">
              <a:buNone/>
            </a:pP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овокупность тех условий, которые в большей степени влияют на результат, анализ характера этого влияния</a:t>
            </a:r>
          </a:p>
          <a:p>
            <a:endParaRPr lang="ru-RU" sz="1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Аналитическая часть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db2004112l">
  <a:themeElements>
    <a:clrScheme name="cdb2004112l 3">
      <a:dk1>
        <a:srgbClr val="002A00"/>
      </a:dk1>
      <a:lt1>
        <a:srgbClr val="FFFFFF"/>
      </a:lt1>
      <a:dk2>
        <a:srgbClr val="FFFFE7"/>
      </a:dk2>
      <a:lt2>
        <a:srgbClr val="B2B2B2"/>
      </a:lt2>
      <a:accent1>
        <a:srgbClr val="6D77BF"/>
      </a:accent1>
      <a:accent2>
        <a:srgbClr val="669900"/>
      </a:accent2>
      <a:accent3>
        <a:srgbClr val="FFFFFF"/>
      </a:accent3>
      <a:accent4>
        <a:srgbClr val="002200"/>
      </a:accent4>
      <a:accent5>
        <a:srgbClr val="BABDDC"/>
      </a:accent5>
      <a:accent6>
        <a:srgbClr val="5C8A00"/>
      </a:accent6>
      <a:hlink>
        <a:srgbClr val="A76E23"/>
      </a:hlink>
      <a:folHlink>
        <a:srgbClr val="145232"/>
      </a:folHlink>
    </a:clrScheme>
    <a:fontScheme name="cdb2004112l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94B32">
            <a:alpha val="38000"/>
          </a:srgbClr>
        </a:solidFill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94B32">
            <a:alpha val="38000"/>
          </a:srgbClr>
        </a:solidFill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12l 1">
        <a:dk1>
          <a:srgbClr val="000066"/>
        </a:dk1>
        <a:lt1>
          <a:srgbClr val="FFFFFF"/>
        </a:lt1>
        <a:dk2>
          <a:srgbClr val="E1E1E7"/>
        </a:dk2>
        <a:lt2>
          <a:srgbClr val="B2B2B2"/>
        </a:lt2>
        <a:accent1>
          <a:srgbClr val="009999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ACACA"/>
        </a:accent5>
        <a:accent6>
          <a:srgbClr val="E78A2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2l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6832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2l 3">
        <a:dk1>
          <a:srgbClr val="002A00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669900"/>
        </a:accent2>
        <a:accent3>
          <a:srgbClr val="FFFFFF"/>
        </a:accent3>
        <a:accent4>
          <a:srgbClr val="002200"/>
        </a:accent4>
        <a:accent5>
          <a:srgbClr val="BABDDC"/>
        </a:accent5>
        <a:accent6>
          <a:srgbClr val="5C8A00"/>
        </a:accent6>
        <a:hlink>
          <a:srgbClr val="A76E23"/>
        </a:hlink>
        <a:folHlink>
          <a:srgbClr val="1452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ГОУ_презентация_6.09</Template>
  <TotalTime>106</TotalTime>
  <Words>1230</Words>
  <Application>Microsoft Office PowerPoint</Application>
  <PresentationFormat>Экран (4:3)</PresentationFormat>
  <Paragraphs>214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cdb2004112l</vt:lpstr>
      <vt:lpstr>Image</vt:lpstr>
      <vt:lpstr>АНАЛИТИЧЕСКИЙ ОТЧЕТ  КАК ФОРМА ПРЕДЪЯВЛЕНИЯ РЕЗУЛЬТАТОВ ПРАКТИЧЕСКОЙ ДЕЯТЕЛЬНОСТИ ПЕДАГОГА ЗА МЕЖАТТЕСТАЦИОННЫЙ ПЕРИОД </vt:lpstr>
      <vt:lpstr>Приложение к приказу от «13» января 2011 года № 33 ал   формы  аттестации </vt:lpstr>
      <vt:lpstr>Цель аналитического отчета </vt:lpstr>
      <vt:lpstr>Задачи:</vt:lpstr>
      <vt:lpstr>Функции аналитического отчета</vt:lpstr>
      <vt:lpstr> Структура аналитического отчета </vt:lpstr>
      <vt:lpstr> Введение </vt:lpstr>
      <vt:lpstr> Аналитическая часть </vt:lpstr>
      <vt:lpstr> Аналитическая часть </vt:lpstr>
      <vt:lpstr> Аналитическая часть </vt:lpstr>
      <vt:lpstr> Проектная часть </vt:lpstr>
      <vt:lpstr> Заключение </vt:lpstr>
      <vt:lpstr> Список литературы </vt:lpstr>
      <vt:lpstr> Приложения </vt:lpstr>
      <vt:lpstr>  Примерные критерии оценивания аналитического отчета   </vt:lpstr>
      <vt:lpstr> Обоснование актуальности  </vt:lpstr>
      <vt:lpstr>Обоснование содержания</vt:lpstr>
      <vt:lpstr>Анализ и оценка результатов</vt:lpstr>
      <vt:lpstr>Информационная культура представления результатов</vt:lpstr>
      <vt:lpstr> «Шпаргалка» для самоанализа </vt:lpstr>
      <vt:lpstr> Тезисы аналитического отчета </vt:lpstr>
      <vt:lpstr>Презентация PowerPoint</vt:lpstr>
    </vt:vector>
  </TitlesOfParts>
  <Company>ГБОУ СО "Дворец молодежи"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ОТЧЕТ  КАК ФОРМА ПРЕДЪЯВЛЕНИЯ РЕЗУЛЬТАТОВ ПРАКТИЧЕСКОЙ ДЕЯТЕЛЬНОСТИ ПЕДАГОГА ЗА МЕЖАТТЕСТАЦИОННЫЙ ПЕРИОД</dc:title>
  <dc:creator>Psiho</dc:creator>
  <cp:lastModifiedBy>User</cp:lastModifiedBy>
  <cp:revision>16</cp:revision>
  <dcterms:created xsi:type="dcterms:W3CDTF">2011-04-21T08:22:00Z</dcterms:created>
  <dcterms:modified xsi:type="dcterms:W3CDTF">2015-09-10T05:08:59Z</dcterms:modified>
</cp:coreProperties>
</file>