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2227BEA-DF9A-4D2B-98BD-A32AB7EBA394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Высшая квалификационная категория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Анализ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1</a:t>
            </a:r>
            <a:r>
              <a:rPr lang="ru-RU" dirty="0" smtClean="0"/>
              <a:t>.1</a:t>
            </a:r>
            <a:r>
              <a:rPr lang="ru-RU" dirty="0"/>
              <a:t>. Динамика качества знаний по итоговой аттестации за последние три года (выписки из протоколов, результаты самообследования).</a:t>
            </a:r>
          </a:p>
          <a:p>
            <a:pPr algn="just"/>
            <a:r>
              <a:rPr lang="ru-RU" dirty="0" smtClean="0"/>
              <a:t>1.2</a:t>
            </a:r>
            <a:r>
              <a:rPr lang="ru-RU" dirty="0"/>
              <a:t>. Результаты государственной итоговой аттестации по предмету за последние три года (копии протоколов или результаты самообследования).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u="sng" dirty="0" smtClean="0"/>
              <a:t>1.Результаты  освоения обучающимися  образовательных программ по итогам мониторингов, проводимых организацией: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78634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2</a:t>
            </a:r>
            <a:r>
              <a:rPr lang="ru-RU" dirty="0" smtClean="0"/>
              <a:t>.1</a:t>
            </a:r>
            <a:r>
              <a:rPr lang="ru-RU" dirty="0"/>
              <a:t>.	Этот пункт раскрывается только в том случае, если проводился мониторинг образовательной организации  Министерством образования и науки Российской Федерации, Федеральной службой по надзору в сфере образования и науки, иными федеральными государственными органами, имеющими в своем ведении организации, осуществляющие образовательную деятельность, органами исполнительной власти субъектов Российской Федерации (экспертиза РЦОКО), осуществляющими государственное управление в сфере образования, и органами местного самоуправления, осуществляющими управление в сфере образования (экспертиза управления образования).</a:t>
            </a:r>
          </a:p>
          <a:p>
            <a:pPr algn="just"/>
            <a:r>
              <a:rPr lang="ru-RU" dirty="0" smtClean="0"/>
              <a:t>2.2</a:t>
            </a:r>
            <a:r>
              <a:rPr lang="ru-RU" dirty="0"/>
              <a:t>	Если такой мониторинг проводился в образовательном учреждении в течение трех лет, предшествующих аттестации, то указывается номер документа, дата документа, а также те результаты проверки, которые касаются непосредственно деятельности аттестуемого. Если мониторинг не проводился, то делается запись: мониторинг не проводился.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sz="2400" b="1" u="sng" dirty="0"/>
              <a:t>2</a:t>
            </a:r>
            <a:r>
              <a:rPr lang="ru-RU" sz="2400" b="1" u="sng" dirty="0" smtClean="0"/>
              <a:t>. Результаты освоения обучающимися образовательных программ по итогам мониторинга системы образования, проводимом в порядке, установленном постановлением Правительства РФ от 5 августа 2013 г. № 662: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3</a:t>
            </a:r>
            <a:r>
              <a:rPr lang="ru-RU" dirty="0" smtClean="0"/>
              <a:t>.1</a:t>
            </a:r>
            <a:r>
              <a:rPr lang="ru-RU" dirty="0"/>
              <a:t>. Победители и призёры предметных олимпиад школьников, конкурсов исследовательских работ (списком с указанием фамилии, имени учащегося, названия олимпиады (конкурса), темы исследовательской работы или проекта, уровня мероприятия, занятого места и даты) за последние пять лет.</a:t>
            </a:r>
          </a:p>
          <a:p>
            <a:pPr algn="just"/>
            <a:r>
              <a:rPr lang="ru-RU" dirty="0" smtClean="0"/>
              <a:t>3.2</a:t>
            </a:r>
            <a:r>
              <a:rPr lang="ru-RU" dirty="0"/>
              <a:t>. Формы и методы, используемые аттестуемым в целях выявления и развития у обучающихся способностей (внеурочная деятельность, факультативы, кружки, руководство научным обществом, проектно-исследовательской деятельностью и т. п.) за последние пять лет.</a:t>
            </a:r>
          </a:p>
          <a:p>
            <a:pPr algn="just"/>
            <a:r>
              <a:rPr lang="ru-RU" dirty="0" smtClean="0"/>
              <a:t>3.3</a:t>
            </a:r>
            <a:r>
              <a:rPr lang="ru-RU" dirty="0"/>
              <a:t>. Копии документов, подтверждающих сведения </a:t>
            </a:r>
            <a:r>
              <a:rPr lang="ru-RU" dirty="0" smtClean="0"/>
              <a:t>благодарственные </a:t>
            </a:r>
            <a:r>
              <a:rPr lang="ru-RU" dirty="0"/>
              <a:t>письма, грамоты, сертификаты участника или дипломанта, приказов об участии, приказов о нагрузке.  </a:t>
            </a:r>
          </a:p>
          <a:p>
            <a:pPr algn="just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sz="2400" b="1" u="sng" dirty="0"/>
              <a:t>3</a:t>
            </a:r>
            <a:r>
              <a:rPr lang="ru-RU" sz="2400" b="1" u="sng" dirty="0" smtClean="0"/>
              <a:t>. Выявление  и развитие способностей обучающихся к научной (интеллектуальной), творческой, физкультурно-спортивной деятельности, а также участие в олимпиадах, конкурсах, фестивалях, соревнованиях</a:t>
            </a:r>
            <a:r>
              <a:rPr lang="ru-RU" sz="2400" dirty="0" smtClean="0"/>
              <a:t>: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71490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4</a:t>
            </a:r>
            <a:r>
              <a:rPr lang="ru-RU" dirty="0" smtClean="0"/>
              <a:t>.1</a:t>
            </a:r>
            <a:r>
              <a:rPr lang="ru-RU" dirty="0"/>
              <a:t>. Публикации (представить перечень и приложить самые интересные работы).</a:t>
            </a:r>
          </a:p>
          <a:p>
            <a:pPr algn="just"/>
            <a:r>
              <a:rPr lang="ru-RU" dirty="0" smtClean="0"/>
              <a:t>4.2</a:t>
            </a:r>
            <a:r>
              <a:rPr lang="ru-RU" dirty="0"/>
              <a:t>. Участие в работе обучающих семинаров, мастер-классов, круглых столов, конференций (представить список и копии приказов, благодарственные письма).</a:t>
            </a:r>
          </a:p>
          <a:p>
            <a:pPr algn="just"/>
            <a:r>
              <a:rPr lang="ru-RU" dirty="0" smtClean="0"/>
              <a:t>4.3</a:t>
            </a:r>
            <a:r>
              <a:rPr lang="ru-RU" dirty="0"/>
              <a:t>. Участие в инновационной деятельности (разработка и реализация авторских концепций, программ, проектов (копии приказов, авторские разработки).  </a:t>
            </a:r>
          </a:p>
          <a:p>
            <a:pPr algn="just"/>
            <a:r>
              <a:rPr lang="ru-RU" dirty="0" smtClean="0"/>
              <a:t>4.4</a:t>
            </a:r>
            <a:r>
              <a:rPr lang="ru-RU" dirty="0"/>
              <a:t>. Участие в реализации образовательных программ экспериментальных площадок районного, городского и федерального уровня, участие в проектной деятельности: название площадки, уровень, сроки реализации, (копии приказов, аналитические материалы</a:t>
            </a:r>
            <a:r>
              <a:rPr lang="ru-RU" dirty="0" smtClean="0"/>
              <a:t>).</a:t>
            </a: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28726"/>
          </a:xfrm>
        </p:spPr>
        <p:txBody>
          <a:bodyPr>
            <a:normAutofit fontScale="90000"/>
          </a:bodyPr>
          <a:lstStyle/>
          <a:p>
            <a:r>
              <a:rPr lang="ru-RU" sz="2000" b="1" u="sng" dirty="0"/>
              <a:t>4</a:t>
            </a:r>
            <a:r>
              <a:rPr lang="ru-RU" sz="2000" b="1" u="sng" dirty="0" smtClean="0"/>
              <a:t>. Личный вклад в повышение качества образования, совершенствование методов обучения и воспитания и продуктивного использования новых образовательных технологий,  транслирование в педагогических коллективах опыта практических результатов своей профессиональной деятельности,  в том числе экспериментальной и инновационной</a:t>
            </a:r>
            <a:r>
              <a:rPr lang="ru-RU" sz="2000" b="1" dirty="0" smtClean="0"/>
              <a:t>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ru-RU" dirty="0"/>
              <a:t>5</a:t>
            </a:r>
            <a:r>
              <a:rPr lang="ru-RU" dirty="0" smtClean="0"/>
              <a:t>.1</a:t>
            </a:r>
            <a:r>
              <a:rPr lang="ru-RU" dirty="0"/>
              <a:t>. Участие в работе ШМО, РМО (ГМО): оформляется списком (дата проведения заседания, форма участия, тема), выписки из протоколов ШМО, РМО (ГМО).</a:t>
            </a:r>
          </a:p>
          <a:p>
            <a:pPr algn="just"/>
            <a:r>
              <a:rPr lang="ru-RU" dirty="0" smtClean="0"/>
              <a:t>5.2</a:t>
            </a:r>
            <a:r>
              <a:rPr lang="ru-RU" dirty="0"/>
              <a:t>. Участие в работе предметных экспертных комиссий по аттестации педагогов на 1 и ВКК (и других экспертных комиссий): оформляется списком (учебный год, название экспертной комиссии, приказ о включении в состав комиссии), копии приказов.</a:t>
            </a:r>
          </a:p>
          <a:p>
            <a:pPr algn="just"/>
            <a:r>
              <a:rPr lang="ru-RU" dirty="0" smtClean="0"/>
              <a:t>5.3</a:t>
            </a:r>
            <a:r>
              <a:rPr lang="ru-RU" dirty="0"/>
              <a:t>. Участие в работе региональных предметных комиссий по итоговой (государственной) аттестации в 9 и 11 классах: оформляется списком (учебный год, название экспертной комиссии, приказ о включении в состав комиссии), копии приказов.</a:t>
            </a:r>
          </a:p>
          <a:p>
            <a:pPr algn="just"/>
            <a:r>
              <a:rPr lang="ru-RU" dirty="0" smtClean="0"/>
              <a:t>5.4</a:t>
            </a:r>
            <a:r>
              <a:rPr lang="ru-RU" dirty="0"/>
              <a:t>. Участие в работе жюри муниципальных и региональных предметных олимпиад, других олимпиад и конкурсов: оформляется списком (учебный год, название олимпиады, конкурса, приказ о включении в состав жюри), копии приказов. </a:t>
            </a:r>
          </a:p>
          <a:p>
            <a:pPr algn="just"/>
            <a:r>
              <a:rPr lang="ru-RU" dirty="0" smtClean="0"/>
              <a:t>5.5</a:t>
            </a:r>
            <a:r>
              <a:rPr lang="ru-RU" dirty="0"/>
              <a:t>. Взаимодействие с партнёрами по другим педагогическим мероприятиям (подготовка учащихся к участию в вузовских конференциях, руководство педагогической практикой, проведение стажировки учителей, занятий на курсах повышения квалификации и т.п.), копии приказов, справки, благодарственные письма и т.п..</a:t>
            </a:r>
          </a:p>
          <a:p>
            <a:pPr algn="just"/>
            <a:r>
              <a:rPr lang="ru-RU" dirty="0" smtClean="0"/>
              <a:t>5.6</a:t>
            </a:r>
            <a:r>
              <a:rPr lang="ru-RU" dirty="0"/>
              <a:t>. Участие в профессиональных конкурсах (Учитель года, конкурсы методических разработок, образовательных программ и т.д.), копии приказов об участии или итогах, сертификаты или дипломы. </a:t>
            </a:r>
          </a:p>
          <a:p>
            <a:pPr algn="just"/>
            <a:r>
              <a:rPr lang="ru-RU" dirty="0" smtClean="0"/>
              <a:t>5.7</a:t>
            </a:r>
            <a:r>
              <a:rPr lang="ru-RU" dirty="0"/>
              <a:t>. Наличие собственного сайта или </a:t>
            </a:r>
            <a:r>
              <a:rPr lang="ru-RU" dirty="0" err="1"/>
              <a:t>блога</a:t>
            </a:r>
            <a:r>
              <a:rPr lang="ru-RU" dirty="0"/>
              <a:t>, участие  в сетевых профессиональных сообществах, адреса страничек или </a:t>
            </a:r>
            <a:r>
              <a:rPr lang="ru-RU" dirty="0" err="1"/>
              <a:t>скриншоты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u="sng" dirty="0"/>
              <a:t>5</a:t>
            </a:r>
            <a:r>
              <a:rPr lang="ru-RU" sz="2000" b="1" u="sng" dirty="0" smtClean="0"/>
              <a:t>. Активное участие в работе методических объединений педагогических работников организаций, в разработке программно-методического сопровождения образовательного процесса, профессиональных конкурсах: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6</a:t>
            </a:r>
            <a:r>
              <a:rPr lang="ru-RU" dirty="0" smtClean="0"/>
              <a:t>.1</a:t>
            </a:r>
            <a:r>
              <a:rPr lang="ru-RU" dirty="0"/>
              <a:t>. К</a:t>
            </a:r>
            <a:r>
              <a:rPr lang="ru-RU" dirty="0" smtClean="0"/>
              <a:t>раткий </a:t>
            </a:r>
            <a:r>
              <a:rPr lang="ru-RU" dirty="0"/>
              <a:t>обзор приоритетных направлений педагогической деятельности и содержания позитивного педагогического опыта учителя, какие педагогические проблемы интересуют, тематика самообразования за последние пять </a:t>
            </a:r>
            <a:r>
              <a:rPr lang="ru-RU" dirty="0" smtClean="0"/>
              <a:t>лет.</a:t>
            </a:r>
            <a:endParaRPr lang="ru-RU" dirty="0"/>
          </a:p>
          <a:p>
            <a:pPr algn="just"/>
            <a:r>
              <a:rPr lang="ru-RU" dirty="0" smtClean="0"/>
              <a:t>6.2</a:t>
            </a:r>
            <a:r>
              <a:rPr lang="ru-RU" dirty="0"/>
              <a:t>. Описание опыта работы по предложенному направлению педагогической деятельности с конкретными примерами: элементы уроков или внеклассных мероприятий, примеры дидактических разработок, примеры дидактических материалов и т.п.</a:t>
            </a:r>
          </a:p>
          <a:p>
            <a:pPr algn="just"/>
            <a:r>
              <a:rPr lang="ru-RU" dirty="0" smtClean="0"/>
              <a:t>6.3</a:t>
            </a:r>
            <a:r>
              <a:rPr lang="ru-RU" dirty="0"/>
              <a:t>. Конкретные материалы из опыта работы по обозначенным направлениям (разработки уроков и внеклассных мероприятий, программы, тематическое планирование разработанных курсов, авторские компьютерные презентации, тематические подборки дидактического материала и т.п. в виде списка). </a:t>
            </a:r>
          </a:p>
          <a:p>
            <a:pPr algn="just"/>
            <a:r>
              <a:rPr lang="ru-RU" dirty="0" smtClean="0"/>
              <a:t>6.4</a:t>
            </a:r>
            <a:r>
              <a:rPr lang="ru-RU" dirty="0"/>
              <a:t>. Публичное представление своего педагогического опыта: выступления на педагогических советах, заседаниях ШМО, РМО (ГМО), курсах в ОИУУ, участие в конференциях, профессиональных конкурсах, публикации и т.п. (оформляется списком: где представлялся опыт, дата и реквизиты </a:t>
            </a:r>
            <a:r>
              <a:rPr lang="ru-RU" dirty="0" err="1"/>
              <a:t>меророприятий</a:t>
            </a:r>
            <a:r>
              <a:rPr lang="ru-RU" dirty="0"/>
              <a:t>, тема, форма представления).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u="sng" dirty="0"/>
              <a:t>6</a:t>
            </a:r>
            <a:r>
              <a:rPr lang="ru-RU" sz="2400" b="1" u="sng" dirty="0" smtClean="0"/>
              <a:t>. Самоанализ деятельности педагогического работника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например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500175"/>
          <a:ext cx="8143932" cy="5259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16241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Основания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Документы, подтверждающие результаты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Результаты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1.Стабильные положительные результаты освоения обучающимися образовательных программ по итогам мониторингов, проводимых организацией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Внутришкольный мониторинг (приказ №  от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№  от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Протокол педагогического совета №  от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smtClean="0"/>
                        <a:t>5.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</TotalTime>
  <Words>824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Высшая квалификационная категория </vt:lpstr>
      <vt:lpstr>1.Результаты  освоения обучающимися  образовательных программ по итогам мониторингов, проводимых организацией: </vt:lpstr>
      <vt:lpstr>2. Результаты освоения обучающимися образовательных программ по итогам мониторинга системы образования, проводимом в порядке, установленном постановлением Правительства РФ от 5 августа 2013 г. № 662: </vt:lpstr>
      <vt:lpstr>3. Выявление  и развитие способностей обучающихся к научной (интеллектуальной), творческой, физкультурно-спортивной деятельности, а также участие в олимпиадах, конкурсах, фестивалях, соревнованиях: </vt:lpstr>
      <vt:lpstr>4. Личный вклад в повышение качества образования, совершенствование методов обучения и воспитания и продуктивного использования новых образовательных технологий,  транслирование в педагогических коллективах опыта практических результатов своей профессиональной деятельности,  в том числе экспериментальной и инновационной: </vt:lpstr>
      <vt:lpstr>5. Активное участие в работе методических объединений педагогических работников организаций, в разработке программно-методического сопровождения образовательного процесса, профессиональных конкурсах:  </vt:lpstr>
      <vt:lpstr>6. Самоанализ деятельности педагогического работника   </vt:lpstr>
      <vt:lpstr>например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Высшая квалификационная категория </dc:title>
  <dc:creator>303</dc:creator>
  <cp:lastModifiedBy>303</cp:lastModifiedBy>
  <cp:revision>4</cp:revision>
  <dcterms:created xsi:type="dcterms:W3CDTF">2015-04-16T04:21:58Z</dcterms:created>
  <dcterms:modified xsi:type="dcterms:W3CDTF">2015-04-16T04:44:30Z</dcterms:modified>
</cp:coreProperties>
</file>