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6A304A3-49F0-4C2C-B8B3-2BA7EDA1C960}" type="datetimeFigureOut">
              <a:rPr lang="ru-RU" smtClean="0"/>
              <a:t>07.10.2015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EE6013D-3458-4C46-B846-D23B40FBE4C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Аналитический отчёт за </a:t>
            </a:r>
            <a:r>
              <a:rPr lang="ru-RU" sz="3100" dirty="0" err="1"/>
              <a:t>межаттестационный</a:t>
            </a:r>
            <a:r>
              <a:rPr lang="ru-RU" sz="3100" dirty="0"/>
              <a:t> период</a:t>
            </a:r>
            <a:br>
              <a:rPr lang="ru-RU" sz="3100" dirty="0"/>
            </a:br>
            <a:r>
              <a:rPr lang="ru-RU" sz="3100" dirty="0"/>
              <a:t>(2010-2015 г.г.)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Вагапова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Эльвира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Гимрановна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pPr algn="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ЦО «Наследие»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5676900" cy="3409950"/>
          </a:xfrm>
          <a:prstGeom prst="rect">
            <a:avLst/>
          </a:prstGeom>
          <a:noFill/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457575"/>
            <a:ext cx="5665788" cy="3400425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Мониторинг участия в олимпиаде по татарскому и русскому языку</a:t>
            </a:r>
            <a:endParaRPr kumimoji="0" 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579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Лепестковая диаграмма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260648"/>
          <a:ext cx="8280920" cy="2369250"/>
        </p:xfrm>
        <a:graphic>
          <a:graphicData uri="http://schemas.openxmlformats.org/drawingml/2006/table">
            <a:tbl>
              <a:tblPr/>
              <a:tblGrid>
                <a:gridCol w="1111467"/>
                <a:gridCol w="2128893"/>
                <a:gridCol w="2376264"/>
                <a:gridCol w="2664296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2012-13уч.г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2013-14 уч.г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2014-15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% выполнения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качество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11560" y="4077072"/>
          <a:ext cx="8280919" cy="1663700"/>
        </p:xfrm>
        <a:graphic>
          <a:graphicData uri="http://schemas.openxmlformats.org/drawingml/2006/table">
            <a:tbl>
              <a:tblPr/>
              <a:tblGrid>
                <a:gridCol w="1330861"/>
                <a:gridCol w="1478736"/>
                <a:gridCol w="1404799"/>
                <a:gridCol w="1453046"/>
                <a:gridCol w="1305955"/>
                <a:gridCol w="1307522"/>
              </a:tblGrid>
              <a:tr h="490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КАТ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содержание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стилистика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грамматика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Орфогра</a:t>
                      </a:r>
                      <a:endParaRPr lang="ru-RU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фия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Пунктуа</a:t>
                      </a:r>
                      <a:endParaRPr lang="ru-RU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ция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2011-12 г.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50%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45%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58%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49%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50%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2012-13г.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53%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56%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60%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54%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57%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2013-14г.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77%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85%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80%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76%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90%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-17621"/>
            <a:ext cx="18473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6900" y="2975303"/>
            <a:ext cx="53432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Качество выполнения заданий</a:t>
            </a:r>
            <a:endParaRPr lang="ru-RU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Проектная часть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Проблемы по результатам самоанализа: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связной речи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орфографической грамотности.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 работы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межатт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Развитие функциональной грамотности и коммуникативных умений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обучащихся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 стойкой  внутренней познавательной мотивации к учению и потребности в рефлексии и самоконтроле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413183"/>
            <a:ext cx="842493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 составления аналитического отчета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анализ и оценка собственной педагогической деятельности в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межаттестационный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период.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Объект  анализа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собственная педагогическая деятельность, направленная на развитие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УУД и познавательной 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продуктивной деятельности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обучащихся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Предмет анализа: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педагогической деятельности по внедрению и использованию форм деятельности, стимулирующих развитие познавательной активности и учебной мотивации обучающихся. 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работы: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условия для успешного развития УУД и познавательной активности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обучащихся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через использование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технологий в урочной и внеурочной деятельности.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1.Совершенствовать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профессиональное мастерство для повышения качества образования обучающихся.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  Способствовать формированию познавательных интересов обучающихся в процессе обучения и во внеурочной воспитательной работе.</a:t>
            </a:r>
          </a:p>
          <a:p>
            <a:pPr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3.  Способствовать  взаимодействию субъектов образовательных отношений для повышения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образования через эффективное применение современных образовательных технологий.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Деятельностные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технологии, используемые в образовательном процессе: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информационно-коммуникационные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уровневой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дифференциации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обучение 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сотрудничестве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роектные технологии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ехнология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портфолио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доровьесберегающие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технологии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истанционные технологии обучения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роблемно-диалогическая технология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оценивания образовательных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достижений, продуктивного чтения, развития критического мышления.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28092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Тема методической работы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межаттестационный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период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Современные подходы к организации обучения русскому языку и литературе в условиях русско-татарского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двуязычия 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свете требований ФГОС ООО».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Педагогическая деятельность была организована 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по следующим направлениям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Учебная работа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Учебно-методическая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Научно-методическая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Организационно-методическая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Повышение квалификации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Внеурочная деятельность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Мониторинг учебных достижений обучающихся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в оценку образовательных достижений обучающихся, кроме «традиционной» оценки успеваемости по русскому языку, включаю и результаты предметных олимпиад, наличие и эффективность учебно-исследовательских проектов и </a:t>
            </a:r>
            <a:r>
              <a:rPr lang="ru-RU" sz="2400" dirty="0" err="1" smtClean="0"/>
              <a:t>портфолио</a:t>
            </a:r>
            <a:r>
              <a:rPr lang="ru-RU" sz="2400" dirty="0" smtClean="0"/>
              <a:t> обучающегося.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5418859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7" y="3448050"/>
            <a:ext cx="5425455" cy="3258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457575"/>
            <a:ext cx="5665787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620689"/>
            <a:ext cx="5667375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148</TotalTime>
  <Words>368</Words>
  <Application>Microsoft Office PowerPoint</Application>
  <PresentationFormat>Экран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Аналитический отчёт за межаттестационный период (2010-2015 г.г.) </vt:lpstr>
      <vt:lpstr>Слайд 2</vt:lpstr>
      <vt:lpstr> Цель работы: создать условия для успешного развития УУД и познавательной активности обучащихся через использование деятельностных технологий в урочной и внеурочной деятельности.</vt:lpstr>
      <vt:lpstr>Деятельностные технологии, используемые в образовательном процессе:</vt:lpstr>
      <vt:lpstr>Слайд 5</vt:lpstr>
      <vt:lpstr>Педагогическая деятельность была организована  по следующим направлениям:   </vt:lpstr>
      <vt:lpstr>Мониторинг учебных достижений обучающихся</vt:lpstr>
      <vt:lpstr>Слайд 8</vt:lpstr>
      <vt:lpstr>Слайд 9</vt:lpstr>
      <vt:lpstr>Слайд 10</vt:lpstr>
      <vt:lpstr>Слайд 11</vt:lpstr>
      <vt:lpstr>Проектная часть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отчёт за межаттестационный период (2010-2015 г.г.)</dc:title>
  <dc:creator>111</dc:creator>
  <cp:lastModifiedBy>111</cp:lastModifiedBy>
  <cp:revision>16</cp:revision>
  <dcterms:created xsi:type="dcterms:W3CDTF">2015-10-07T15:33:09Z</dcterms:created>
  <dcterms:modified xsi:type="dcterms:W3CDTF">2015-10-07T18:01:50Z</dcterms:modified>
</cp:coreProperties>
</file>