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28"/>
  </p:notesMasterIdLst>
  <p:sldIdLst>
    <p:sldId id="257" r:id="rId2"/>
    <p:sldId id="262" r:id="rId3"/>
    <p:sldId id="291" r:id="rId4"/>
    <p:sldId id="263" r:id="rId5"/>
    <p:sldId id="264" r:id="rId6"/>
    <p:sldId id="265" r:id="rId7"/>
    <p:sldId id="268" r:id="rId8"/>
    <p:sldId id="288" r:id="rId9"/>
    <p:sldId id="271" r:id="rId10"/>
    <p:sldId id="272" r:id="rId11"/>
    <p:sldId id="273" r:id="rId12"/>
    <p:sldId id="293" r:id="rId13"/>
    <p:sldId id="294" r:id="rId14"/>
    <p:sldId id="296" r:id="rId15"/>
    <p:sldId id="295" r:id="rId16"/>
    <p:sldId id="292" r:id="rId17"/>
    <p:sldId id="274" r:id="rId18"/>
    <p:sldId id="275" r:id="rId19"/>
    <p:sldId id="289" r:id="rId20"/>
    <p:sldId id="290" r:id="rId21"/>
    <p:sldId id="297" r:id="rId22"/>
    <p:sldId id="300" r:id="rId23"/>
    <p:sldId id="298" r:id="rId24"/>
    <p:sldId id="299" r:id="rId25"/>
    <p:sldId id="301" r:id="rId26"/>
    <p:sldId id="287" r:id="rId27"/>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3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7E6915-82A9-4E03-AB53-3AAD15AB7665}" type="datetimeFigureOut">
              <a:rPr lang="ru-RU" smtClean="0"/>
              <a:t>04.11.2015</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B93286-E5B2-4E2D-8E97-CCAE5DB2F4F5}" type="slidenum">
              <a:rPr lang="ru-RU" smtClean="0"/>
              <a:t>‹#›</a:t>
            </a:fld>
            <a:endParaRPr lang="ru-RU"/>
          </a:p>
        </p:txBody>
      </p:sp>
    </p:spTree>
    <p:extLst>
      <p:ext uri="{BB962C8B-B14F-4D97-AF65-F5344CB8AC3E}">
        <p14:creationId xmlns:p14="http://schemas.microsoft.com/office/powerpoint/2010/main" val="2388818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FBB93286-E5B2-4E2D-8E97-CCAE5DB2F4F5}" type="slidenum">
              <a:rPr lang="ru-RU" smtClean="0"/>
              <a:t>25</a:t>
            </a:fld>
            <a:endParaRPr lang="ru-RU"/>
          </a:p>
        </p:txBody>
      </p:sp>
    </p:spTree>
    <p:extLst>
      <p:ext uri="{BB962C8B-B14F-4D97-AF65-F5344CB8AC3E}">
        <p14:creationId xmlns:p14="http://schemas.microsoft.com/office/powerpoint/2010/main" val="3514702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7EAF463A-BC7C-46EE-9F1E-7F377CCA4891}" type="datetimeFigureOut">
              <a:rPr lang="en-US" smtClean="0"/>
              <a:pPr/>
              <a:t>11/4/2015</a:t>
            </a:fld>
            <a:endParaRPr lang="en-US"/>
          </a:p>
        </p:txBody>
      </p:sp>
      <p:sp>
        <p:nvSpPr>
          <p:cNvPr id="19" name="Нижний колонтитул 18"/>
          <p:cNvSpPr>
            <a:spLocks noGrp="1"/>
          </p:cNvSpPr>
          <p:nvPr>
            <p:ph type="ftr" sz="quarter" idx="11"/>
          </p:nvPr>
        </p:nvSpPr>
        <p:spPr/>
        <p:txBody>
          <a:bodyPr/>
          <a:lstStyle/>
          <a:p>
            <a:endParaRPr lang="en-US"/>
          </a:p>
        </p:txBody>
      </p:sp>
      <p:sp>
        <p:nvSpPr>
          <p:cNvPr id="27" name="Номер слайда 26"/>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7EAF463A-BC7C-46EE-9F1E-7F377CCA4891}" type="datetimeFigureOut">
              <a:rPr lang="en-US" smtClean="0"/>
              <a:pPr/>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7EAF463A-BC7C-46EE-9F1E-7F377CCA4891}" type="datetimeFigureOut">
              <a:rPr lang="en-US" smtClean="0"/>
              <a:pPr/>
              <a:t>11/4/2015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A483448D-3A78-4528-A469-B745A65DA4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11/4/2015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7EAF463A-BC7C-46EE-9F1E-7F377CCA4891}" type="datetimeFigureOut">
              <a:rPr lang="en-US" smtClean="0"/>
              <a:pPr/>
              <a:t>11/4/2015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7EAF463A-BC7C-46EE-9F1E-7F377CCA4891}" type="datetimeFigureOut">
              <a:rPr lang="en-US" smtClean="0"/>
              <a:pPr/>
              <a:t>11/4/2015</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EAF463A-BC7C-46EE-9F1E-7F377CCA4891}" type="datetimeFigureOut">
              <a:rPr lang="en-US" smtClean="0"/>
              <a:pPr/>
              <a:t>11/4/2015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7EAF463A-BC7C-46EE-9F1E-7F377CCA4891}" type="datetimeFigureOut">
              <a:rPr lang="en-US" smtClean="0"/>
              <a:pPr/>
              <a:t>11/4/2015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7EAF463A-BC7C-46EE-9F1E-7F377CCA4891}" type="datetimeFigureOut">
              <a:rPr lang="en-US" smtClean="0"/>
              <a:pPr/>
              <a:t>11/4/2015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a:xfrm>
            <a:off x="8077200" y="6356350"/>
            <a:ext cx="609600" cy="365125"/>
          </a:xfrm>
        </p:spPr>
        <p:txBody>
          <a:bodyPr/>
          <a:lstStyle/>
          <a:p>
            <a:fld id="{A483448D-3A78-4528-A469-B745A65DA480}" type="slidenum">
              <a:rPr lang="en-US" smtClean="0"/>
              <a:pPr/>
              <a:t>‹#›</a:t>
            </a:fld>
            <a:endParaRPr lang="en-US"/>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EAF463A-BC7C-46EE-9F1E-7F377CCA4891}" type="datetimeFigureOut">
              <a:rPr lang="en-US" smtClean="0"/>
              <a:pPr/>
              <a:t>11/4/2015</a:t>
            </a:fld>
            <a:endParaRPr lang="en-US"/>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483448D-3A78-4528-A469-B745A65DA480}" type="slidenum">
              <a:rPr lang="en-US" smtClean="0"/>
              <a:pPr/>
              <a:t>‹#›</a:t>
            </a:fld>
            <a:endParaRPr lang="en-US"/>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635000"/>
            <a:ext cx="7867650" cy="3081338"/>
          </a:xfrm>
        </p:spPr>
        <p:txBody>
          <a:bodyPr>
            <a:normAutofit/>
          </a:bodyPr>
          <a:lstStyle/>
          <a:p>
            <a:pPr eaLnBrk="1"/>
            <a:r>
              <a:rPr lang="ru-RU" sz="4200" i="0" dirty="0" smtClean="0">
                <a:solidFill>
                  <a:srgbClr val="5D194F"/>
                </a:solidFill>
                <a:latin typeface="Times New Roman" pitchFamily="18" charset="0"/>
              </a:rPr>
              <a:t>Аттестация педагогических работников </a:t>
            </a:r>
            <a:br>
              <a:rPr lang="ru-RU" sz="4200" i="0" dirty="0" smtClean="0">
                <a:solidFill>
                  <a:srgbClr val="5D194F"/>
                </a:solidFill>
                <a:latin typeface="Times New Roman" pitchFamily="18" charset="0"/>
              </a:rPr>
            </a:br>
            <a:r>
              <a:rPr lang="ru-RU" sz="4200" i="0" dirty="0" smtClean="0">
                <a:solidFill>
                  <a:srgbClr val="5D194F"/>
                </a:solidFill>
                <a:latin typeface="Times New Roman" pitchFamily="18" charset="0"/>
              </a:rPr>
              <a:t>в Законе «Об образовании в Российской Федерации»</a:t>
            </a:r>
          </a:p>
        </p:txBody>
      </p:sp>
      <p:sp>
        <p:nvSpPr>
          <p:cNvPr id="4099" name="Rectangle 3"/>
          <p:cNvSpPr>
            <a:spLocks noGrp="1" noChangeArrowheads="1"/>
          </p:cNvSpPr>
          <p:nvPr>
            <p:ph idx="1"/>
          </p:nvPr>
        </p:nvSpPr>
        <p:spPr>
          <a:xfrm>
            <a:off x="746125" y="4005263"/>
            <a:ext cx="7635875" cy="2252662"/>
          </a:xfrm>
        </p:spPr>
        <p:txBody>
          <a:bodyPr/>
          <a:lstStyle/>
          <a:p>
            <a:pPr eaLnBrk="1" hangingPunct="1">
              <a:lnSpc>
                <a:spcPct val="104000"/>
              </a:lnSpc>
              <a:buFont typeface="Times New Roman" pitchFamily="18" charset="0"/>
              <a:buNone/>
            </a:pPr>
            <a:r>
              <a:rPr lang="ru-RU" sz="2000" dirty="0" smtClean="0">
                <a:solidFill>
                  <a:srgbClr val="000000"/>
                </a:solidFill>
                <a:latin typeface="Times New Roman" pitchFamily="18" charset="0"/>
              </a:rPr>
              <a:t>                                                           От 29 декабря 2012 г. № 273 - ФЗ      </a:t>
            </a:r>
          </a:p>
          <a:p>
            <a:pPr eaLnBrk="1" hangingPunct="1">
              <a:lnSpc>
                <a:spcPct val="104000"/>
              </a:lnSpc>
              <a:buFont typeface="Times New Roman" pitchFamily="18" charset="0"/>
              <a:buNone/>
            </a:pPr>
            <a:r>
              <a:rPr lang="ru-RU" sz="2000" dirty="0" smtClean="0">
                <a:solidFill>
                  <a:srgbClr val="000000"/>
                </a:solidFill>
                <a:latin typeface="Times New Roman" pitchFamily="18" charset="0"/>
              </a:rPr>
              <a:t>                                 «Об образовании в Российской Федерации»</a:t>
            </a:r>
          </a:p>
          <a:p>
            <a:pPr eaLnBrk="1">
              <a:buFont typeface="Times New Roman" pitchFamily="18" charset="0"/>
              <a:buNone/>
            </a:pPr>
            <a:endParaRPr lang="ru-RU" sz="2000" dirty="0" smtClean="0">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8313" y="533399"/>
            <a:ext cx="8218487" cy="533401"/>
          </a:xfrm>
        </p:spPr>
        <p:txBody>
          <a:bodyPr>
            <a:normAutofit/>
          </a:bodyPr>
          <a:lstStyle/>
          <a:p>
            <a:pPr eaLnBrk="1" hangingPunct="1">
              <a:defRPr/>
            </a:pPr>
            <a:r>
              <a:rPr lang="ru-RU" sz="2400" dirty="0" smtClean="0">
                <a:latin typeface="Times New Roman" pitchFamily="18" charset="0"/>
                <a:cs typeface="Times New Roman" pitchFamily="18" charset="0"/>
              </a:rPr>
              <a:t>Задачи аттестации  </a:t>
            </a:r>
          </a:p>
        </p:txBody>
      </p:sp>
      <p:sp>
        <p:nvSpPr>
          <p:cNvPr id="13315" name="Rectangle 3"/>
          <p:cNvSpPr>
            <a:spLocks noGrp="1" noChangeArrowheads="1"/>
          </p:cNvSpPr>
          <p:nvPr>
            <p:ph type="body" idx="1"/>
          </p:nvPr>
        </p:nvSpPr>
        <p:spPr>
          <a:xfrm>
            <a:off x="457200" y="1295400"/>
            <a:ext cx="8229600" cy="5029200"/>
          </a:xfrm>
        </p:spPr>
        <p:txBody>
          <a:bodyPr>
            <a:normAutofit/>
          </a:bodyPr>
          <a:lstStyle/>
          <a:p>
            <a:pPr>
              <a:lnSpc>
                <a:spcPct val="80000"/>
              </a:lnSpc>
              <a:buNone/>
              <a:defRPr/>
            </a:pPr>
            <a:r>
              <a:rPr lang="ru-RU" sz="1400" dirty="0" smtClean="0"/>
              <a:t>           </a:t>
            </a:r>
            <a:r>
              <a:rPr lang="ru-RU" sz="1900" dirty="0" smtClean="0">
                <a:latin typeface="Times New Roman" pitchFamily="18" charset="0"/>
              </a:rPr>
              <a:t>- стимулирование целенаправленного, непрерывного повышения уровня квалификации педагогических работников, их методологической культуры, профессионального и личностного роста; </a:t>
            </a:r>
          </a:p>
          <a:p>
            <a:pPr>
              <a:lnSpc>
                <a:spcPct val="80000"/>
              </a:lnSpc>
              <a:buNone/>
              <a:defRPr/>
            </a:pPr>
            <a:r>
              <a:rPr lang="ru-RU" sz="1900" dirty="0" smtClean="0">
                <a:latin typeface="Times New Roman" pitchFamily="18" charset="0"/>
              </a:rPr>
              <a:t/>
            </a:r>
            <a:br>
              <a:rPr lang="ru-RU" sz="1900" dirty="0" smtClean="0">
                <a:latin typeface="Times New Roman" pitchFamily="18" charset="0"/>
              </a:rPr>
            </a:br>
            <a:r>
              <a:rPr lang="ru-RU" sz="1900" dirty="0" smtClean="0">
                <a:latin typeface="Times New Roman" pitchFamily="18" charset="0"/>
              </a:rPr>
              <a:t>    - определение необходимости повышения квалификации педагогических работников; </a:t>
            </a:r>
          </a:p>
          <a:p>
            <a:pPr>
              <a:lnSpc>
                <a:spcPct val="80000"/>
              </a:lnSpc>
              <a:buNone/>
              <a:defRPr/>
            </a:pPr>
            <a:endParaRPr lang="ru-RU" sz="1900" dirty="0" smtClean="0">
              <a:latin typeface="Times New Roman" pitchFamily="18" charset="0"/>
            </a:endParaRPr>
          </a:p>
          <a:p>
            <a:pPr>
              <a:lnSpc>
                <a:spcPct val="80000"/>
              </a:lnSpc>
              <a:buNone/>
              <a:defRPr/>
            </a:pPr>
            <a:r>
              <a:rPr lang="ru-RU" sz="1900" dirty="0" smtClean="0">
                <a:latin typeface="Times New Roman" pitchFamily="18" charset="0"/>
              </a:rPr>
              <a:t>        - повышение эффективности и качества педагогической  деятельности; </a:t>
            </a:r>
          </a:p>
          <a:p>
            <a:pPr>
              <a:lnSpc>
                <a:spcPct val="80000"/>
              </a:lnSpc>
              <a:buNone/>
              <a:defRPr/>
            </a:pPr>
            <a:r>
              <a:rPr lang="ru-RU" sz="1900" dirty="0" smtClean="0">
                <a:latin typeface="Times New Roman" pitchFamily="18" charset="0"/>
              </a:rPr>
              <a:t/>
            </a:r>
            <a:br>
              <a:rPr lang="ru-RU" sz="1900" dirty="0" smtClean="0">
                <a:latin typeface="Times New Roman" pitchFamily="18" charset="0"/>
              </a:rPr>
            </a:br>
            <a:r>
              <a:rPr lang="ru-RU" sz="1900" dirty="0" smtClean="0">
                <a:latin typeface="Times New Roman" pitchFamily="18" charset="0"/>
              </a:rPr>
              <a:t>  - выявление перспектив использования потенциальных возможностей педагогических работников; </a:t>
            </a:r>
          </a:p>
          <a:p>
            <a:pPr>
              <a:lnSpc>
                <a:spcPct val="80000"/>
              </a:lnSpc>
              <a:buNone/>
              <a:defRPr/>
            </a:pPr>
            <a:r>
              <a:rPr lang="ru-RU" sz="1900" dirty="0" smtClean="0">
                <a:latin typeface="Times New Roman" pitchFamily="18" charset="0"/>
              </a:rPr>
              <a:t/>
            </a:r>
            <a:br>
              <a:rPr lang="ru-RU" sz="1900" dirty="0" smtClean="0">
                <a:latin typeface="Times New Roman" pitchFamily="18" charset="0"/>
              </a:rPr>
            </a:br>
            <a:r>
              <a:rPr lang="ru-RU" sz="1900" dirty="0" smtClean="0">
                <a:latin typeface="Times New Roman" pitchFamily="18" charset="0"/>
              </a:rPr>
              <a:t>  - учет требований федеральных государственных образовательных стандартов к кадровым условиям реализации образовательных программ при формировании кадрового состава организации; </a:t>
            </a:r>
          </a:p>
          <a:p>
            <a:pPr>
              <a:lnSpc>
                <a:spcPct val="80000"/>
              </a:lnSpc>
              <a:buNone/>
              <a:defRPr/>
            </a:pPr>
            <a:r>
              <a:rPr lang="ru-RU" sz="1900" dirty="0" smtClean="0">
                <a:latin typeface="Times New Roman" pitchFamily="18" charset="0"/>
              </a:rPr>
              <a:t/>
            </a:r>
            <a:br>
              <a:rPr lang="ru-RU" sz="1900" dirty="0" smtClean="0">
                <a:latin typeface="Times New Roman" pitchFamily="18" charset="0"/>
              </a:rPr>
            </a:br>
            <a:r>
              <a:rPr lang="ru-RU" sz="1900" i="1" dirty="0" smtClean="0">
                <a:latin typeface="Times New Roman" pitchFamily="18" charset="0"/>
              </a:rPr>
              <a:t>  - </a:t>
            </a:r>
            <a:r>
              <a:rPr lang="ru-RU" sz="1900" dirty="0" smtClean="0">
                <a:latin typeface="Times New Roman" pitchFamily="18" charset="0"/>
              </a:rPr>
              <a:t>обеспечение дифференциации размеров оплаты труда педагогических работников с учетом установленной квалификационной категории и объема их преподавательской (педагогической) работы. </a:t>
            </a:r>
          </a:p>
          <a:p>
            <a:pPr eaLnBrk="1" hangingPunct="1">
              <a:lnSpc>
                <a:spcPct val="80000"/>
              </a:lnSpc>
              <a:buFontTx/>
              <a:buNone/>
              <a:defRPr/>
            </a:pPr>
            <a:endParaRPr lang="ru-RU" dirty="0" smtClean="0">
              <a:latin typeface="Times New Roman" pitchFamily="18" charset="0"/>
            </a:endParaRPr>
          </a:p>
          <a:p>
            <a:pPr eaLnBrk="1" hangingPunct="1">
              <a:lnSpc>
                <a:spcPct val="80000"/>
              </a:lnSpc>
              <a:buFontTx/>
              <a:buNone/>
              <a:defRPr/>
            </a:pPr>
            <a:endParaRPr lang="ru-RU" dirty="0" smtClean="0"/>
          </a:p>
          <a:p>
            <a:pPr eaLnBrk="1" hangingPunct="1">
              <a:lnSpc>
                <a:spcPct val="80000"/>
              </a:lnSpc>
              <a:buFontTx/>
              <a:buNone/>
              <a:defRPr/>
            </a:pPr>
            <a:endParaRPr lang="ru-RU" sz="2000"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457201"/>
            <a:ext cx="8229600" cy="609599"/>
          </a:xfrm>
        </p:spPr>
        <p:txBody>
          <a:bodyPr/>
          <a:lstStyle/>
          <a:p>
            <a:pPr eaLnBrk="1" hangingPunct="1">
              <a:defRPr/>
            </a:pPr>
            <a:r>
              <a:rPr lang="ru-RU" sz="2400" dirty="0" smtClean="0">
                <a:latin typeface="Times New Roman" pitchFamily="18" charset="0"/>
                <a:cs typeface="Times New Roman" pitchFamily="18" charset="0"/>
              </a:rPr>
              <a:t>Подтверждение соответствия занимаемой должности</a:t>
            </a:r>
          </a:p>
        </p:txBody>
      </p:sp>
      <p:sp>
        <p:nvSpPr>
          <p:cNvPr id="21507" name="Rectangle 3"/>
          <p:cNvSpPr>
            <a:spLocks noGrp="1" noChangeArrowheads="1"/>
          </p:cNvSpPr>
          <p:nvPr>
            <p:ph type="body" idx="1"/>
          </p:nvPr>
        </p:nvSpPr>
        <p:spPr>
          <a:xfrm>
            <a:off x="457200" y="1143000"/>
            <a:ext cx="8229600" cy="5562600"/>
          </a:xfrm>
        </p:spPr>
        <p:txBody>
          <a:bodyPr>
            <a:normAutofit fontScale="32500" lnSpcReduction="20000"/>
          </a:bodyPr>
          <a:lstStyle/>
          <a:p>
            <a:pPr marL="0" indent="0">
              <a:lnSpc>
                <a:spcPct val="120000"/>
              </a:lnSpc>
              <a:spcBef>
                <a:spcPts val="0"/>
              </a:spcBef>
              <a:buNone/>
              <a:defRPr/>
            </a:pPr>
            <a:r>
              <a:rPr lang="ru-RU" sz="4900" dirty="0" smtClean="0">
                <a:latin typeface="Times New Roman" pitchFamily="18" charset="0"/>
                <a:cs typeface="Times New Roman" pitchFamily="18" charset="0"/>
              </a:rPr>
              <a:t>     Аттестация педагогических работников в целях подтверждения соответствия педагогических работников занимаемым ими должностям проводится 1 раз в 5 лет на основе оценки их профессиональной деятельности аттестационными комиссиями, самостоятельно формируемыми организациями.</a:t>
            </a:r>
            <a:br>
              <a:rPr lang="ru-RU" sz="4900" dirty="0" smtClean="0">
                <a:latin typeface="Times New Roman" pitchFamily="18" charset="0"/>
                <a:cs typeface="Times New Roman" pitchFamily="18" charset="0"/>
              </a:rPr>
            </a:br>
            <a:r>
              <a:rPr lang="ru-RU" sz="4900" dirty="0" smtClean="0">
                <a:latin typeface="Times New Roman" pitchFamily="18" charset="0"/>
                <a:cs typeface="Times New Roman" pitchFamily="18" charset="0"/>
              </a:rPr>
              <a:t>      Для проведения аттестации на каждого педагогического работника </a:t>
            </a:r>
            <a:r>
              <a:rPr lang="ru-RU" sz="4900" b="1" dirty="0" smtClean="0">
                <a:latin typeface="Times New Roman" pitchFamily="18" charset="0"/>
                <a:cs typeface="Times New Roman" pitchFamily="18" charset="0"/>
              </a:rPr>
              <a:t>работодатель</a:t>
            </a:r>
            <a:r>
              <a:rPr lang="ru-RU" sz="4900" dirty="0" smtClean="0">
                <a:latin typeface="Times New Roman" pitchFamily="18" charset="0"/>
                <a:cs typeface="Times New Roman" pitchFamily="18" charset="0"/>
              </a:rPr>
              <a:t> вносит в аттестационную комиссию организации </a:t>
            </a:r>
            <a:r>
              <a:rPr lang="ru-RU" sz="4900" b="1" dirty="0" smtClean="0">
                <a:latin typeface="Times New Roman" pitchFamily="18" charset="0"/>
                <a:cs typeface="Times New Roman" pitchFamily="18" charset="0"/>
              </a:rPr>
              <a:t>представление</a:t>
            </a:r>
            <a:r>
              <a:rPr lang="ru-RU" sz="4900" dirty="0" smtClean="0">
                <a:latin typeface="Times New Roman" pitchFamily="18" charset="0"/>
                <a:cs typeface="Times New Roman" pitchFamily="18" charset="0"/>
              </a:rPr>
              <a:t>.</a:t>
            </a:r>
          </a:p>
          <a:p>
            <a:pPr marL="0" indent="0">
              <a:lnSpc>
                <a:spcPct val="120000"/>
              </a:lnSpc>
              <a:spcBef>
                <a:spcPts val="0"/>
              </a:spcBef>
              <a:buNone/>
              <a:defRPr/>
            </a:pPr>
            <a:r>
              <a:rPr lang="ru-RU" sz="4900" dirty="0" smtClean="0">
                <a:latin typeface="Times New Roman" pitchFamily="18" charset="0"/>
                <a:cs typeface="Times New Roman" pitchFamily="18" charset="0"/>
              </a:rPr>
              <a:t>     </a:t>
            </a:r>
          </a:p>
          <a:p>
            <a:pPr>
              <a:buNone/>
            </a:pPr>
            <a:r>
              <a:rPr lang="ru-RU" sz="4900" dirty="0" smtClean="0">
                <a:latin typeface="Times New Roman" pitchFamily="18" charset="0"/>
                <a:cs typeface="Times New Roman" pitchFamily="18" charset="0"/>
              </a:rPr>
              <a:t>    Аттестацию в целях подтверждения соответствия занимаемой должности </a:t>
            </a:r>
            <a:r>
              <a:rPr lang="ru-RU" sz="4900" b="1" dirty="0" smtClean="0">
                <a:latin typeface="Times New Roman" pitchFamily="18" charset="0"/>
                <a:cs typeface="Times New Roman" pitchFamily="18" charset="0"/>
              </a:rPr>
              <a:t>не проходят </a:t>
            </a:r>
            <a:r>
              <a:rPr lang="ru-RU" sz="4900" dirty="0" smtClean="0">
                <a:latin typeface="Times New Roman" pitchFamily="18" charset="0"/>
                <a:cs typeface="Times New Roman" pitchFamily="18" charset="0"/>
              </a:rPr>
              <a:t>следующие педагогические работники:</a:t>
            </a:r>
          </a:p>
          <a:p>
            <a:r>
              <a:rPr lang="ru-RU" sz="4900" dirty="0" smtClean="0">
                <a:latin typeface="Times New Roman" pitchFamily="18" charset="0"/>
                <a:cs typeface="Times New Roman" pitchFamily="18" charset="0"/>
              </a:rPr>
              <a:t>     а) педагогические работники, имеющие квалификационные категории;</a:t>
            </a:r>
          </a:p>
          <a:p>
            <a:r>
              <a:rPr lang="ru-RU" sz="4900" dirty="0" smtClean="0">
                <a:latin typeface="Times New Roman" pitchFamily="18" charset="0"/>
                <a:cs typeface="Times New Roman" pitchFamily="18" charset="0"/>
              </a:rPr>
              <a:t>     б) проработавшие в занимаемой должности менее двух лет в организации, в которой проводится аттестация;</a:t>
            </a:r>
          </a:p>
          <a:p>
            <a:r>
              <a:rPr lang="ru-RU" sz="4900" dirty="0" smtClean="0">
                <a:latin typeface="Times New Roman" pitchFamily="18" charset="0"/>
                <a:cs typeface="Times New Roman" pitchFamily="18" charset="0"/>
              </a:rPr>
              <a:t>     в) беременные женщины;</a:t>
            </a:r>
          </a:p>
          <a:p>
            <a:r>
              <a:rPr lang="ru-RU" sz="4900" dirty="0" smtClean="0">
                <a:latin typeface="Times New Roman" pitchFamily="18" charset="0"/>
                <a:cs typeface="Times New Roman" pitchFamily="18" charset="0"/>
              </a:rPr>
              <a:t>     г) женщины, находящиеся в отпуске по беременности и родам;</a:t>
            </a:r>
          </a:p>
          <a:p>
            <a:r>
              <a:rPr lang="ru-RU" sz="4900" dirty="0" smtClean="0">
                <a:latin typeface="Times New Roman" pitchFamily="18" charset="0"/>
                <a:cs typeface="Times New Roman" pitchFamily="18" charset="0"/>
              </a:rPr>
              <a:t>     </a:t>
            </a:r>
            <a:r>
              <a:rPr lang="ru-RU" sz="4900" dirty="0" err="1" smtClean="0">
                <a:latin typeface="Times New Roman" pitchFamily="18" charset="0"/>
                <a:cs typeface="Times New Roman" pitchFamily="18" charset="0"/>
              </a:rPr>
              <a:t>д</a:t>
            </a:r>
            <a:r>
              <a:rPr lang="ru-RU" sz="4900" dirty="0" smtClean="0">
                <a:latin typeface="Times New Roman" pitchFamily="18" charset="0"/>
                <a:cs typeface="Times New Roman" pitchFamily="18" charset="0"/>
              </a:rPr>
              <a:t>) лица, находящиеся в отпуске по уходу за ребенком до достижения им возраста трех лет;</a:t>
            </a:r>
          </a:p>
          <a:p>
            <a:r>
              <a:rPr lang="ru-RU" sz="4900" dirty="0" smtClean="0">
                <a:latin typeface="Times New Roman" pitchFamily="18" charset="0"/>
                <a:cs typeface="Times New Roman" pitchFamily="18" charset="0"/>
              </a:rPr>
              <a:t>     е) отсутствовавшие на рабочем месте более четырех месяцев подряд в связи с заболеванием.</a:t>
            </a:r>
          </a:p>
          <a:p>
            <a:pPr>
              <a:buNone/>
            </a:pPr>
            <a:r>
              <a:rPr lang="ru-RU" sz="2900" dirty="0" smtClean="0">
                <a:latin typeface="Times New Roman" pitchFamily="18" charset="0"/>
                <a:cs typeface="Times New Roman" pitchFamily="18" charset="0"/>
              </a:rPr>
              <a:t>   </a:t>
            </a:r>
          </a:p>
          <a:p>
            <a:r>
              <a:rPr lang="ru-RU" sz="3100" dirty="0" smtClean="0">
                <a:latin typeface="Times New Roman" pitchFamily="18" charset="0"/>
                <a:cs typeface="Times New Roman" pitchFamily="18" charset="0"/>
              </a:rPr>
              <a:t>Аттестация педагогических работников, предусмотренных подпунктами "г" и "</a:t>
            </a:r>
            <a:r>
              <a:rPr lang="ru-RU" sz="3100" dirty="0" err="1" smtClean="0">
                <a:latin typeface="Times New Roman" pitchFamily="18" charset="0"/>
                <a:cs typeface="Times New Roman" pitchFamily="18" charset="0"/>
              </a:rPr>
              <a:t>д</a:t>
            </a:r>
            <a:r>
              <a:rPr lang="ru-RU" sz="3100" dirty="0" smtClean="0">
                <a:latin typeface="Times New Roman" pitchFamily="18" charset="0"/>
                <a:cs typeface="Times New Roman" pitchFamily="18" charset="0"/>
              </a:rPr>
              <a:t>" настоящего пункта, возможна не ранее чем через два года после их выхода из указанных отпусков.</a:t>
            </a:r>
          </a:p>
          <a:p>
            <a:r>
              <a:rPr lang="ru-RU" sz="3100" dirty="0" smtClean="0">
                <a:latin typeface="Times New Roman" pitchFamily="18" charset="0"/>
                <a:cs typeface="Times New Roman" pitchFamily="18" charset="0"/>
              </a:rPr>
              <a:t>Аттестация педагогических работников, предусмотренных подпунктом "е" настоящего пункта, возможна не ранее чем через год после их выхода на работу.</a:t>
            </a:r>
            <a:endParaRPr lang="ru-RU" sz="3100" b="1" i="1"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179512" y="1052736"/>
            <a:ext cx="8784976" cy="5616624"/>
          </a:xfrm>
        </p:spPr>
        <p:txBody>
          <a:bodyPr>
            <a:noAutofit/>
          </a:bodyPr>
          <a:lstStyle/>
          <a:p>
            <a:pPr>
              <a:buNone/>
            </a:pPr>
            <a:r>
              <a:rPr lang="ru-RU" sz="1400" dirty="0" smtClean="0"/>
              <a:t>6. Аттестационная комиссия организации создается распорядительным актом работодателя в составе председателя комиссии, заместителя председателя, секретаря и членов комиссии.</a:t>
            </a:r>
          </a:p>
          <a:p>
            <a:pPr>
              <a:buNone/>
            </a:pPr>
            <a:r>
              <a:rPr lang="ru-RU" sz="1400" dirty="0" smtClean="0"/>
              <a:t>7. В состав аттестационной комиссии организации в обязательном порядке включается представитель выборного органа соответствующей первичной профсоюзной организации (при наличии такого органа).</a:t>
            </a:r>
          </a:p>
          <a:p>
            <a:pPr>
              <a:buNone/>
            </a:pPr>
            <a:r>
              <a:rPr lang="ru-RU" sz="1400" dirty="0" smtClean="0"/>
              <a:t>8. Аттестация педагогических работников проводится в соответствии с распорядительным актом работодателя.</a:t>
            </a:r>
          </a:p>
          <a:p>
            <a:pPr>
              <a:buNone/>
            </a:pPr>
            <a:r>
              <a:rPr lang="ru-RU" sz="1400" dirty="0" smtClean="0"/>
              <a:t>9. Работодатель знакомит педагогических работников с распорядительным актом, содержащим список работников организации, подлежащих аттестации, график проведения аттестации, под роспись не менее чем за 30 календарных дней до дня проведения их аттестации по графику.</a:t>
            </a:r>
          </a:p>
          <a:p>
            <a:pPr>
              <a:buNone/>
            </a:pPr>
            <a:r>
              <a:rPr lang="ru-RU" sz="1400" dirty="0" smtClean="0"/>
              <a:t>10. Для проведения аттестации на каждого педагогического работника работодатель вносит в аттестационную комиссию организации представление.</a:t>
            </a:r>
          </a:p>
          <a:p>
            <a:pPr>
              <a:buNone/>
            </a:pPr>
            <a:r>
              <a:rPr lang="ru-RU" sz="1400" dirty="0" smtClean="0"/>
              <a:t>11. В представлении содержатся следующие сведения о педагогическом работнике:</a:t>
            </a:r>
          </a:p>
          <a:p>
            <a:pPr>
              <a:buNone/>
            </a:pPr>
            <a:r>
              <a:rPr lang="ru-RU" sz="1400" dirty="0" smtClean="0"/>
              <a:t>а) фамилия, имя, отчество (при наличии);</a:t>
            </a:r>
          </a:p>
          <a:p>
            <a:pPr>
              <a:buNone/>
            </a:pPr>
            <a:r>
              <a:rPr lang="ru-RU" sz="1400" dirty="0" smtClean="0"/>
              <a:t>б) наименование должности на дату проведения аттестации;</a:t>
            </a:r>
          </a:p>
          <a:p>
            <a:pPr>
              <a:buNone/>
            </a:pPr>
            <a:r>
              <a:rPr lang="ru-RU" sz="1400" dirty="0" smtClean="0"/>
              <a:t>в) дата заключения по этой должности трудового договора;</a:t>
            </a:r>
          </a:p>
          <a:p>
            <a:pPr>
              <a:buNone/>
            </a:pPr>
            <a:r>
              <a:rPr lang="ru-RU" sz="1400" dirty="0" smtClean="0"/>
              <a:t>г) уровень образования и (или) квалификации по специальности или направлению подготовки;</a:t>
            </a:r>
          </a:p>
          <a:p>
            <a:pPr>
              <a:buNone/>
            </a:pPr>
            <a:r>
              <a:rPr lang="ru-RU" sz="1400" dirty="0" err="1" smtClean="0"/>
              <a:t>д</a:t>
            </a:r>
            <a:r>
              <a:rPr lang="ru-RU" sz="1400" dirty="0" smtClean="0"/>
              <a:t>) информация о получении дополнительного профессионального образования по профилю педагогической деятельности;</a:t>
            </a:r>
          </a:p>
          <a:p>
            <a:pPr>
              <a:buNone/>
            </a:pPr>
            <a:r>
              <a:rPr lang="ru-RU" sz="1400" dirty="0" smtClean="0"/>
              <a:t>е) результаты предыдущих аттестаций (в случае их проведения);</a:t>
            </a:r>
          </a:p>
          <a:p>
            <a:pPr>
              <a:buNone/>
            </a:pPr>
            <a:r>
              <a:rPr lang="ru-RU" sz="1400" dirty="0" smtClean="0"/>
              <a:t>ж) мотивированная всесторонняя и объективная оценка профессиональных, деловых качеств, результатов профессиональной деятельности педагогического работника по выполнению трудовых обязанностей, возложенных на него трудовым договором.</a:t>
            </a:r>
          </a:p>
        </p:txBody>
      </p:sp>
      <p:sp>
        <p:nvSpPr>
          <p:cNvPr id="3" name="Rectangle 2"/>
          <p:cNvSpPr>
            <a:spLocks noGrp="1" noChangeArrowheads="1"/>
          </p:cNvSpPr>
          <p:nvPr>
            <p:ph type="title"/>
          </p:nvPr>
        </p:nvSpPr>
        <p:spPr>
          <a:xfrm>
            <a:off x="457200" y="188641"/>
            <a:ext cx="8229600" cy="878160"/>
          </a:xfrm>
        </p:spPr>
        <p:txBody>
          <a:bodyPr/>
          <a:lstStyle/>
          <a:p>
            <a:pPr eaLnBrk="1" hangingPunct="1">
              <a:defRPr/>
            </a:pPr>
            <a:r>
              <a:rPr lang="ru-RU" sz="2400" dirty="0" smtClean="0">
                <a:latin typeface="Times New Roman" pitchFamily="18" charset="0"/>
                <a:cs typeface="Times New Roman" pitchFamily="18" charset="0"/>
              </a:rPr>
              <a:t>Подтверждение соответствия занимаемой должности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(порядок проведения аттестации)</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251520" y="1412776"/>
            <a:ext cx="8712968" cy="5256584"/>
          </a:xfrm>
        </p:spPr>
        <p:txBody>
          <a:bodyPr>
            <a:noAutofit/>
          </a:bodyPr>
          <a:lstStyle/>
          <a:p>
            <a:pPr>
              <a:buNone/>
            </a:pPr>
            <a:r>
              <a:rPr lang="ru-RU" sz="1400" dirty="0" smtClean="0"/>
              <a:t>12. Работодатель знакомит педагогического работника с представлением под роспись не позднее чем за 30 календарных дней до дня проведения аттестации. После ознакомления с представлением педагогический работник по желанию может представить в аттестационную комиссию организации дополнительные сведения, характеризующие его профессиональную деятельность за период с даты предыдущей аттестации (при первичной аттестации - с даты поступления на работу).</a:t>
            </a:r>
          </a:p>
          <a:p>
            <a:pPr>
              <a:buNone/>
            </a:pPr>
            <a:r>
              <a:rPr lang="ru-RU" sz="1400" dirty="0" smtClean="0"/>
              <a:t>      При отказе педагогического работника от ознакомления с представлением составляется акт, который подписывается работодателем и лицами (не менее двух), в присутствии которых составлен акт.</a:t>
            </a:r>
          </a:p>
          <a:p>
            <a:pPr>
              <a:buNone/>
            </a:pPr>
            <a:r>
              <a:rPr lang="ru-RU" sz="1400" dirty="0" smtClean="0"/>
              <a:t>13. Аттестация проводится на заседании аттестационной комиссии организации с участием педагогического работника.</a:t>
            </a:r>
          </a:p>
          <a:p>
            <a:pPr>
              <a:buNone/>
            </a:pPr>
            <a:r>
              <a:rPr lang="ru-RU" sz="1400" dirty="0" smtClean="0"/>
              <a:t>       Заседание аттестационной комиссии организации считается правомочным, если на нем присутствуют не менее двух третей от общего числа членов аттестационной комиссии организации.</a:t>
            </a:r>
          </a:p>
          <a:p>
            <a:pPr>
              <a:buNone/>
            </a:pPr>
            <a:r>
              <a:rPr lang="ru-RU" sz="1400" dirty="0" smtClean="0"/>
              <a:t>      В случае отсутствия педагогического работника в день проведения аттестации на заседании аттестационной комиссии организации по уважительным причинам его аттестация переносится на другую дату и в график аттестации вносятся соответствующие изменения, о чем работодатель знакомит работника под роспись не менее чем за 30 календарных дней до новой даты проведения его аттестации.</a:t>
            </a:r>
          </a:p>
          <a:p>
            <a:pPr>
              <a:buNone/>
            </a:pPr>
            <a:r>
              <a:rPr lang="ru-RU" sz="1400" dirty="0" smtClean="0"/>
              <a:t>       При неявке педагогического работника на заседание аттестационной комиссии организации без уважительной причины аттестационная комиссия организации проводит аттестацию в его отсутствие.</a:t>
            </a:r>
          </a:p>
          <a:p>
            <a:pPr>
              <a:buNone/>
            </a:pPr>
            <a:r>
              <a:rPr lang="ru-RU" sz="1400" dirty="0" smtClean="0"/>
              <a:t>14. Аттестационная комиссия организации рассматривает представление, дополнительные сведения, представленные самим педагогическим работником, характеризующие его профессиональную деятельность (в случае их представления).</a:t>
            </a:r>
          </a:p>
        </p:txBody>
      </p:sp>
      <p:sp>
        <p:nvSpPr>
          <p:cNvPr id="3" name="Rectangle 2"/>
          <p:cNvSpPr>
            <a:spLocks noGrp="1" noChangeArrowheads="1"/>
          </p:cNvSpPr>
          <p:nvPr>
            <p:ph type="title"/>
          </p:nvPr>
        </p:nvSpPr>
        <p:spPr>
          <a:xfrm>
            <a:off x="457200" y="188640"/>
            <a:ext cx="8229600" cy="1008111"/>
          </a:xfrm>
        </p:spPr>
        <p:txBody>
          <a:bodyPr/>
          <a:lstStyle/>
          <a:p>
            <a:pPr eaLnBrk="1" hangingPunct="1">
              <a:defRPr/>
            </a:pPr>
            <a:r>
              <a:rPr lang="ru-RU" sz="2400" dirty="0" smtClean="0">
                <a:latin typeface="Times New Roman" pitchFamily="18" charset="0"/>
                <a:cs typeface="Times New Roman" pitchFamily="18" charset="0"/>
              </a:rPr>
              <a:t>Подтверждение соответствия занимаемой должности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(порядок проведения аттестации)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179512" y="2348880"/>
            <a:ext cx="8784976" cy="3975720"/>
          </a:xfrm>
        </p:spPr>
        <p:txBody>
          <a:bodyPr>
            <a:noAutofit/>
          </a:bodyPr>
          <a:lstStyle/>
          <a:p>
            <a:pPr>
              <a:buNone/>
            </a:pPr>
            <a:r>
              <a:rPr lang="ru-RU" sz="1400" dirty="0" smtClean="0"/>
              <a:t>15. По результатам аттестации педагогического работника аттестационная комиссия организации принимает одно из следующих решений:</a:t>
            </a:r>
          </a:p>
          <a:p>
            <a:pPr>
              <a:buNone/>
            </a:pPr>
            <a:r>
              <a:rPr lang="ru-RU" sz="1400" dirty="0" smtClean="0"/>
              <a:t>      соответствует занимаемой должности (указывается должность педагогического работника);</a:t>
            </a:r>
          </a:p>
          <a:p>
            <a:pPr>
              <a:buNone/>
            </a:pPr>
            <a:r>
              <a:rPr lang="ru-RU" sz="1400" dirty="0" smtClean="0"/>
              <a:t>      не соответствует занимаемой должности (указывается должность педагогического работника).</a:t>
            </a:r>
          </a:p>
          <a:p>
            <a:pPr>
              <a:buNone/>
            </a:pPr>
            <a:r>
              <a:rPr lang="ru-RU" sz="1400" dirty="0" smtClean="0"/>
              <a:t>16. Решение принимается аттестационной комиссией организации в отсутствие аттестуемого педагогического работника открытым голосованием большинством голосов членов аттестационной комиссии организации, присутствующих на заседании.</a:t>
            </a:r>
          </a:p>
          <a:p>
            <a:pPr>
              <a:buNone/>
            </a:pPr>
            <a:r>
              <a:rPr lang="ru-RU" sz="1400" dirty="0" smtClean="0"/>
              <a:t>      При прохождении аттестации педагогический работник, являющийся членом аттестационной комиссии организации, не участвует в голосовании по своей кандидатуре.</a:t>
            </a:r>
          </a:p>
          <a:p>
            <a:pPr>
              <a:buNone/>
            </a:pPr>
            <a:r>
              <a:rPr lang="ru-RU" sz="1400" dirty="0" smtClean="0"/>
              <a:t>17. В случаях, когда не менее половины членов аттестационной комиссии организации, присутствующих на заседании, проголосовали за решение о соответствии работника занимаемой должности, педагогический работник признается соответствующим занимаемой должности.</a:t>
            </a:r>
          </a:p>
          <a:p>
            <a:pPr>
              <a:buNone/>
            </a:pPr>
            <a:r>
              <a:rPr lang="ru-RU" sz="1400" dirty="0" smtClean="0"/>
              <a:t>18. Результаты аттестации педагогического работника, непосредственно присутствующего на заседании аттестационной комиссии организации, сообщаются ему после подведения итогов голосования.</a:t>
            </a:r>
          </a:p>
          <a:p>
            <a:pPr>
              <a:buNone/>
            </a:pPr>
            <a:endParaRPr lang="ru-RU" sz="1400" dirty="0" smtClean="0"/>
          </a:p>
          <a:p>
            <a:pPr>
              <a:buNone/>
            </a:pPr>
            <a:r>
              <a:rPr lang="ru-RU" sz="1400" dirty="0" smtClean="0"/>
              <a:t/>
            </a:r>
            <a:br>
              <a:rPr lang="ru-RU" sz="1400" dirty="0" smtClean="0"/>
            </a:br>
            <a:r>
              <a:rPr lang="ru-RU" sz="1400" dirty="0" smtClean="0"/>
              <a:t/>
            </a:r>
            <a:br>
              <a:rPr lang="ru-RU" sz="1400" dirty="0" smtClean="0"/>
            </a:br>
            <a:endParaRPr lang="ru-RU" sz="1400" dirty="0"/>
          </a:p>
        </p:txBody>
      </p:sp>
      <p:sp>
        <p:nvSpPr>
          <p:cNvPr id="3" name="Rectangle 2"/>
          <p:cNvSpPr>
            <a:spLocks noGrp="1" noChangeArrowheads="1"/>
          </p:cNvSpPr>
          <p:nvPr>
            <p:ph type="title"/>
          </p:nvPr>
        </p:nvSpPr>
        <p:spPr>
          <a:xfrm>
            <a:off x="457200" y="836712"/>
            <a:ext cx="8229600" cy="1008111"/>
          </a:xfrm>
        </p:spPr>
        <p:txBody>
          <a:bodyPr/>
          <a:lstStyle/>
          <a:p>
            <a:pPr eaLnBrk="1" hangingPunct="1">
              <a:defRPr/>
            </a:pPr>
            <a:r>
              <a:rPr lang="ru-RU" sz="2400" dirty="0" smtClean="0">
                <a:latin typeface="Times New Roman" pitchFamily="18" charset="0"/>
                <a:cs typeface="Times New Roman" pitchFamily="18" charset="0"/>
              </a:rPr>
              <a:t>Подтверждение соответствия занимаемой должности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(порядок проведения аттестации)</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323528" y="1916832"/>
            <a:ext cx="8496944" cy="4536504"/>
          </a:xfrm>
        </p:spPr>
        <p:txBody>
          <a:bodyPr>
            <a:noAutofit/>
          </a:bodyPr>
          <a:lstStyle/>
          <a:p>
            <a:pPr>
              <a:buNone/>
            </a:pPr>
            <a:r>
              <a:rPr lang="ru-RU" sz="1400" dirty="0" smtClean="0"/>
              <a:t>19. Результаты аттестации педагогических работников заносятся в протокол, подписываемый председателем, заместителем председателя, секретарем и членами аттестационной комиссии организации, присутствовавшими на заседании, который хранится с представлениями, дополнительными сведениями, представленными самими педагогическими работниками, характеризующими их профессиональную деятельность (в случае их наличия), у работодателя.</a:t>
            </a:r>
          </a:p>
          <a:p>
            <a:pPr>
              <a:buNone/>
            </a:pPr>
            <a:r>
              <a:rPr lang="ru-RU" sz="1400" dirty="0" smtClean="0"/>
              <a:t>20. На педагогического работника, прошедшего аттестацию, не позднее двух рабочих дней со дня ее проведения секретарем аттестационной комиссии организации составляется выписка из протокола, содержащая сведения о фамилии, имени, отчестве (при наличии) аттестуемого, наименовании его должности, дате заседания аттестационной комиссии организации, результатах голосования, о принятом аттестационной комиссией организации решении. Работодатель знакомит педагогического работника с выпиской из протокола под роспись в течение трех рабочих дней после ее составления. Выписка из протокола хранится в личном деле педагогического работника.</a:t>
            </a:r>
          </a:p>
          <a:p>
            <a:pPr>
              <a:buNone/>
            </a:pPr>
            <a:r>
              <a:rPr lang="ru-RU" sz="1400" dirty="0" smtClean="0"/>
              <a:t>21. Результаты аттестации в целях подтверждения соответствия педагогических работников занимаемым ими должностям на основе оценки и профессиональной деятельности педагогический работник вправе обжаловать в соответствии с законодательством Российской Федерации.</a:t>
            </a:r>
          </a:p>
          <a:p>
            <a:pPr>
              <a:buNone/>
            </a:pPr>
            <a:r>
              <a:rPr lang="ru-RU" sz="1400" dirty="0" smtClean="0"/>
              <a:t/>
            </a:r>
            <a:br>
              <a:rPr lang="ru-RU" sz="1400" dirty="0" smtClean="0"/>
            </a:br>
            <a:r>
              <a:rPr lang="ru-RU" sz="1400" dirty="0" smtClean="0"/>
              <a:t/>
            </a:r>
            <a:br>
              <a:rPr lang="ru-RU" sz="1400" dirty="0" smtClean="0"/>
            </a:br>
            <a:endParaRPr lang="ru-RU" sz="1400" dirty="0"/>
          </a:p>
        </p:txBody>
      </p:sp>
      <p:sp>
        <p:nvSpPr>
          <p:cNvPr id="3" name="Rectangle 2"/>
          <p:cNvSpPr>
            <a:spLocks noGrp="1" noChangeArrowheads="1"/>
          </p:cNvSpPr>
          <p:nvPr>
            <p:ph type="title"/>
          </p:nvPr>
        </p:nvSpPr>
        <p:spPr>
          <a:xfrm>
            <a:off x="457200" y="764704"/>
            <a:ext cx="8229600" cy="864095"/>
          </a:xfrm>
        </p:spPr>
        <p:txBody>
          <a:bodyPr/>
          <a:lstStyle/>
          <a:p>
            <a:pPr eaLnBrk="1" hangingPunct="1">
              <a:defRPr/>
            </a:pPr>
            <a:r>
              <a:rPr lang="ru-RU" sz="2400" dirty="0" smtClean="0">
                <a:latin typeface="Times New Roman" pitchFamily="18" charset="0"/>
                <a:cs typeface="Times New Roman" pitchFamily="18" charset="0"/>
              </a:rPr>
              <a:t>Подтверждение соответствия занимаемой должности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(порядок проведения аттестации)</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33400"/>
            <a:ext cx="8229600" cy="1527448"/>
          </a:xfrm>
        </p:spPr>
        <p:txBody>
          <a:bodyPr>
            <a:normAutofit fontScale="90000"/>
          </a:bodyPr>
          <a:lstStyle/>
          <a:p>
            <a:r>
              <a:rPr lang="ru-RU" sz="2400" b="1" dirty="0" smtClean="0"/>
              <a:t>Профессиональный стандарт Педагог </a:t>
            </a:r>
            <a:r>
              <a:rPr lang="ru-RU" sz="1800" b="1" dirty="0" smtClean="0"/>
              <a:t>(педагогическая деятельность в дошкольном, начальном общем, основном общем, среднем общем образовании) (воспитатель, учитель</a:t>
            </a:r>
            <a:r>
              <a:rPr lang="ru-RU" sz="1600" b="1" dirty="0" smtClean="0"/>
              <a:t>) </a:t>
            </a:r>
            <a:r>
              <a:rPr lang="ru-RU" sz="1600" dirty="0" smtClean="0"/>
              <a:t>(Об утверждении профессионального стандарта «Педагог (педагогическая деятельность в сфере дошкольного, начального общего, основного общего, среднего общего образования) (воспитатель, учитель)» Приказ Минтруда России №544н от 18 октября 2013 г.)</a:t>
            </a:r>
            <a:r>
              <a:rPr lang="ru-RU" sz="2400" dirty="0" smtClean="0"/>
              <a:t/>
            </a:r>
            <a:br>
              <a:rPr lang="ru-RU" sz="2400" dirty="0" smtClean="0"/>
            </a:br>
            <a:endParaRPr lang="ru-RU" sz="2400" dirty="0" smtClean="0"/>
          </a:p>
        </p:txBody>
      </p:sp>
      <p:sp>
        <p:nvSpPr>
          <p:cNvPr id="5123" name="Rectangle 3"/>
          <p:cNvSpPr>
            <a:spLocks noGrp="1" noChangeArrowheads="1"/>
          </p:cNvSpPr>
          <p:nvPr>
            <p:ph idx="1"/>
          </p:nvPr>
        </p:nvSpPr>
        <p:spPr>
          <a:xfrm>
            <a:off x="179512" y="1935480"/>
            <a:ext cx="8507288" cy="4661872"/>
          </a:xfrm>
        </p:spPr>
        <p:txBody>
          <a:bodyPr>
            <a:normAutofit/>
          </a:bodyPr>
          <a:lstStyle/>
          <a:p>
            <a:pPr eaLnBrk="1">
              <a:lnSpc>
                <a:spcPct val="100000"/>
              </a:lnSpc>
              <a:buFont typeface="Times New Roman" pitchFamily="18" charset="0"/>
              <a:buNone/>
            </a:pPr>
            <a:endParaRPr lang="ru-RU" sz="1800" dirty="0" smtClean="0">
              <a:latin typeface="Times New Roman" pitchFamily="18" charset="0"/>
            </a:endParaRPr>
          </a:p>
          <a:p>
            <a:endParaRPr lang="ru-RU" sz="1400" b="1" dirty="0" smtClean="0"/>
          </a:p>
          <a:p>
            <a:pPr eaLnBrk="1">
              <a:lnSpc>
                <a:spcPct val="100000"/>
              </a:lnSpc>
              <a:buFont typeface="Times New Roman" pitchFamily="18" charset="0"/>
              <a:buNone/>
            </a:pPr>
            <a:endParaRPr lang="ru-RU" sz="1400" dirty="0" smtClean="0"/>
          </a:p>
          <a:p>
            <a:pPr eaLnBrk="1">
              <a:lnSpc>
                <a:spcPct val="100000"/>
              </a:lnSpc>
              <a:buFont typeface="Times New Roman" pitchFamily="18" charset="0"/>
              <a:buNone/>
            </a:pPr>
            <a:endParaRPr lang="ru-RU" sz="1400" dirty="0" smtClean="0">
              <a:latin typeface="Times New Roman" pitchFamily="18" charset="0"/>
            </a:endParaRPr>
          </a:p>
        </p:txBody>
      </p:sp>
      <p:graphicFrame>
        <p:nvGraphicFramePr>
          <p:cNvPr id="5" name="Таблица 4"/>
          <p:cNvGraphicFramePr>
            <a:graphicFrameLocks noGrp="1"/>
          </p:cNvGraphicFramePr>
          <p:nvPr/>
        </p:nvGraphicFramePr>
        <p:xfrm>
          <a:off x="251520" y="1772815"/>
          <a:ext cx="8640960" cy="4877101"/>
        </p:xfrm>
        <a:graphic>
          <a:graphicData uri="http://schemas.openxmlformats.org/drawingml/2006/table">
            <a:tbl>
              <a:tblPr/>
              <a:tblGrid>
                <a:gridCol w="1080120"/>
                <a:gridCol w="7560840"/>
              </a:tblGrid>
              <a:tr h="525509">
                <a:tc rowSpan="10">
                  <a:txBody>
                    <a:bodyPr/>
                    <a:lstStyle/>
                    <a:p>
                      <a:pPr marL="0" algn="l"/>
                      <a:r>
                        <a:rPr lang="ru-RU" sz="1400" dirty="0">
                          <a:latin typeface="Times New Roman" pitchFamily="18" charset="0"/>
                          <a:cs typeface="Times New Roman" pitchFamily="18" charset="0"/>
                        </a:rPr>
                        <a:t>Трудовые действия</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c>
                  <a:txBody>
                    <a:bodyPr/>
                    <a:lstStyle/>
                    <a:p>
                      <a:pPr marL="0" marR="0"/>
                      <a:r>
                        <a:rPr lang="ru-RU" sz="1400" dirty="0">
                          <a:latin typeface="Times New Roman" pitchFamily="18" charset="0"/>
                          <a:cs typeface="Times New Roman" pitchFamily="18" charset="0"/>
                        </a:rPr>
                        <a:t>Разработка и реализация программ учебных дисциплин в рамках основной общеобразовательной программы</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790429">
                <a:tc vMerge="1">
                  <a:txBody>
                    <a:bodyPr/>
                    <a:lstStyle/>
                    <a:p>
                      <a:endParaRPr lang="ru-RU"/>
                    </a:p>
                  </a:txBody>
                  <a:tcPr/>
                </a:tc>
                <a:tc>
                  <a:txBody>
                    <a:bodyPr/>
                    <a:lstStyle/>
                    <a:p>
                      <a:pPr marL="0" marR="0"/>
                      <a:r>
                        <a:rPr lang="ru-RU" sz="1400" dirty="0">
                          <a:latin typeface="Times New Roman" pitchFamily="18" charset="0"/>
                          <a:cs typeface="Times New Roman" pitchFamily="18" charset="0"/>
                        </a:rPr>
                        <a:t>Осуществление профессиональной деятельности в соответствии с требованиями федеральных государственных образовательных стандартов дошкольного, начального общего, основного общего, среднего общего образования</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556271">
                <a:tc vMerge="1">
                  <a:txBody>
                    <a:bodyPr/>
                    <a:lstStyle/>
                    <a:p>
                      <a:endParaRPr lang="ru-RU"/>
                    </a:p>
                  </a:txBody>
                  <a:tcPr/>
                </a:tc>
                <a:tc>
                  <a:txBody>
                    <a:bodyPr/>
                    <a:lstStyle/>
                    <a:p>
                      <a:pPr marL="0" marR="0"/>
                      <a:r>
                        <a:rPr lang="ru-RU" sz="1400" dirty="0">
                          <a:latin typeface="Times New Roman" pitchFamily="18" charset="0"/>
                          <a:cs typeface="Times New Roman" pitchFamily="18" charset="0"/>
                        </a:rPr>
                        <a:t>Участие в разработке и реализации программы развития образовательной организации в целях создания безопасной и комфортной образовательной среды</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302650">
                <a:tc vMerge="1">
                  <a:txBody>
                    <a:bodyPr/>
                    <a:lstStyle/>
                    <a:p>
                      <a:endParaRPr lang="ru-RU"/>
                    </a:p>
                  </a:txBody>
                  <a:tcPr/>
                </a:tc>
                <a:tc>
                  <a:txBody>
                    <a:bodyPr/>
                    <a:lstStyle/>
                    <a:p>
                      <a:pPr marL="0" marR="0"/>
                      <a:r>
                        <a:rPr lang="ru-RU" sz="1400" dirty="0">
                          <a:latin typeface="Times New Roman" pitchFamily="18" charset="0"/>
                          <a:cs typeface="Times New Roman" pitchFamily="18" charset="0"/>
                        </a:rPr>
                        <a:t>Планирование и проведение учебных занятий</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368984">
                <a:tc vMerge="1">
                  <a:txBody>
                    <a:bodyPr/>
                    <a:lstStyle/>
                    <a:p>
                      <a:endParaRPr lang="ru-RU"/>
                    </a:p>
                  </a:txBody>
                  <a:tcPr/>
                </a:tc>
                <a:tc>
                  <a:txBody>
                    <a:bodyPr/>
                    <a:lstStyle/>
                    <a:p>
                      <a:pPr marL="0" marR="0"/>
                      <a:r>
                        <a:rPr lang="ru-RU" sz="1400" dirty="0">
                          <a:latin typeface="Times New Roman" pitchFamily="18" charset="0"/>
                          <a:cs typeface="Times New Roman" pitchFamily="18" charset="0"/>
                        </a:rPr>
                        <a:t>Систематический анализ эффективности учебных занятий и подходов к обучению</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552502">
                <a:tc vMerge="1">
                  <a:txBody>
                    <a:bodyPr/>
                    <a:lstStyle/>
                    <a:p>
                      <a:endParaRPr lang="ru-RU"/>
                    </a:p>
                  </a:txBody>
                  <a:tcPr/>
                </a:tc>
                <a:tc>
                  <a:txBody>
                    <a:bodyPr/>
                    <a:lstStyle/>
                    <a:p>
                      <a:pPr marL="0" marR="0"/>
                      <a:r>
                        <a:rPr lang="ru-RU" sz="1400" dirty="0">
                          <a:latin typeface="Times New Roman" pitchFamily="18" charset="0"/>
                          <a:cs typeface="Times New Roman" pitchFamily="18" charset="0"/>
                        </a:rPr>
                        <a:t>Организация, осуществление контроля и оценки учебных достижений, текущих и итоговых результатов освоения основной образовательной программы обучающимися</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302650">
                <a:tc vMerge="1">
                  <a:txBody>
                    <a:bodyPr/>
                    <a:lstStyle/>
                    <a:p>
                      <a:endParaRPr lang="ru-RU"/>
                    </a:p>
                  </a:txBody>
                  <a:tcPr/>
                </a:tc>
                <a:tc>
                  <a:txBody>
                    <a:bodyPr/>
                    <a:lstStyle/>
                    <a:p>
                      <a:pPr marL="0" marR="0"/>
                      <a:r>
                        <a:rPr lang="ru-RU" sz="1400" dirty="0">
                          <a:latin typeface="Times New Roman" pitchFamily="18" charset="0"/>
                          <a:cs typeface="Times New Roman" pitchFamily="18" charset="0"/>
                        </a:rPr>
                        <a:t>Формирование универсальных учебных действий</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525509">
                <a:tc vMerge="1">
                  <a:txBody>
                    <a:bodyPr/>
                    <a:lstStyle/>
                    <a:p>
                      <a:endParaRPr lang="ru-RU"/>
                    </a:p>
                  </a:txBody>
                  <a:tcPr/>
                </a:tc>
                <a:tc>
                  <a:txBody>
                    <a:bodyPr/>
                    <a:lstStyle/>
                    <a:p>
                      <a:pPr marL="0" marR="0"/>
                      <a:r>
                        <a:rPr lang="ru-RU" sz="1400" dirty="0">
                          <a:latin typeface="Times New Roman" pitchFamily="18" charset="0"/>
                          <a:cs typeface="Times New Roman" pitchFamily="18" charset="0"/>
                        </a:rPr>
                        <a:t>Формирование навыков, связанных с информационно-коммуникационными технологиями (далее - ИКТ)</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302650">
                <a:tc vMerge="1">
                  <a:txBody>
                    <a:bodyPr/>
                    <a:lstStyle/>
                    <a:p>
                      <a:endParaRPr lang="ru-RU"/>
                    </a:p>
                  </a:txBody>
                  <a:tcPr/>
                </a:tc>
                <a:tc>
                  <a:txBody>
                    <a:bodyPr/>
                    <a:lstStyle/>
                    <a:p>
                      <a:pPr marL="0" marR="0"/>
                      <a:r>
                        <a:rPr lang="ru-RU" sz="1400" dirty="0">
                          <a:latin typeface="Times New Roman" pitchFamily="18" charset="0"/>
                          <a:cs typeface="Times New Roman" pitchFamily="18" charset="0"/>
                        </a:rPr>
                        <a:t>Формирование мотивации к обучению</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r h="649947">
                <a:tc vMerge="1">
                  <a:txBody>
                    <a:bodyPr/>
                    <a:lstStyle/>
                    <a:p>
                      <a:endParaRPr lang="ru-RU"/>
                    </a:p>
                  </a:txBody>
                  <a:tcPr/>
                </a:tc>
                <a:tc>
                  <a:txBody>
                    <a:bodyPr/>
                    <a:lstStyle/>
                    <a:p>
                      <a:pPr marL="0" marR="0"/>
                      <a:r>
                        <a:rPr lang="ru-RU" sz="1400" dirty="0">
                          <a:latin typeface="Times New Roman" pitchFamily="18" charset="0"/>
                          <a:cs typeface="Times New Roman" pitchFamily="18" charset="0"/>
                        </a:rPr>
                        <a:t>Объективная оценка знаний обучающихся на основе тестирования и других методов контроля в соответствии с реальными учебными возможностями детей</a:t>
                      </a:r>
                    </a:p>
                  </a:txBody>
                  <a:tcPr marL="21826" marR="21826" marT="38195" marB="3819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solidFill>
                      <a:srgbClr val="FFFFFF"/>
                    </a:solidFill>
                  </a:tcPr>
                </a:tc>
              </a:tr>
            </a:tbl>
          </a:graphicData>
        </a:graphic>
      </p:graphicFrame>
      <p:sp>
        <p:nvSpPr>
          <p:cNvPr id="29697" name="Rectangle 1"/>
          <p:cNvSpPr>
            <a:spLocks noChangeArrowheads="1"/>
          </p:cNvSpPr>
          <p:nvPr/>
        </p:nvSpPr>
        <p:spPr bwMode="auto">
          <a:xfrm>
            <a:off x="0" y="-415498"/>
            <a:ext cx="65" cy="830997"/>
          </a:xfrm>
          <a:prstGeom prst="rect">
            <a:avLst/>
          </a:prstGeom>
          <a:solidFill>
            <a:srgbClr val="FFFFFF"/>
          </a:solid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Arial" pitchFamily="34" charset="0"/>
                <a:cs typeface="Arial" pitchFamily="34" charset="0"/>
              </a:rPr>
              <a:t/>
            </a:r>
            <a:br>
              <a:rPr kumimoji="0" lang="ru-RU" sz="1800" b="0" i="0" u="none" strike="noStrike" cap="none" normalizeH="0" baseline="0" dirty="0" smtClean="0">
                <a:ln>
                  <a:noFill/>
                </a:ln>
                <a:solidFill>
                  <a:schemeClr val="tx1"/>
                </a:solidFill>
                <a:effectLst/>
                <a:latin typeface="Arial" pitchFamily="34" charset="0"/>
                <a:cs typeface="Arial" pitchFamily="34" charset="0"/>
              </a:rPr>
            </a:br>
            <a:r>
              <a:rPr kumimoji="0" lang="ru-RU" sz="1800" b="0" i="0" u="none" strike="noStrike" cap="none" normalizeH="0" baseline="0" dirty="0" smtClean="0">
                <a:ln>
                  <a:noFill/>
                </a:ln>
                <a:solidFill>
                  <a:schemeClr val="tx1"/>
                </a:solidFill>
                <a:effectLst/>
                <a:latin typeface="Arial" pitchFamily="34" charset="0"/>
                <a:cs typeface="Arial" pitchFamily="34" charset="0"/>
              </a:rPr>
              <a:t/>
            </a:r>
            <a:br>
              <a:rPr kumimoji="0" lang="ru-RU" sz="1800" b="0" i="0" u="none" strike="noStrike" cap="none" normalizeH="0" baseline="0" dirty="0" smtClean="0">
                <a:ln>
                  <a:noFill/>
                </a:ln>
                <a:solidFill>
                  <a:schemeClr val="tx1"/>
                </a:solidFill>
                <a:effectLst/>
                <a:latin typeface="Arial" pitchFamily="34" charset="0"/>
                <a:cs typeface="Arial" pitchFamily="34" charset="0"/>
              </a:rPr>
            </a:b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0"/>
            <a:ext cx="8218488" cy="908720"/>
          </a:xfrm>
        </p:spPr>
        <p:txBody>
          <a:bodyPr>
            <a:normAutofit fontScale="90000"/>
          </a:bodyPr>
          <a:lstStyle/>
          <a:p>
            <a:r>
              <a:rPr lang="ru-RU" sz="2000" b="1" dirty="0" smtClean="0"/>
              <a:t/>
            </a:r>
            <a:br>
              <a:rPr lang="ru-RU" sz="2000" b="1" dirty="0" smtClean="0"/>
            </a:br>
            <a:r>
              <a:rPr lang="ru-RU" sz="2000" b="1" dirty="0" smtClean="0"/>
              <a:t/>
            </a:r>
            <a:br>
              <a:rPr lang="ru-RU" sz="2000" b="1" dirty="0" smtClean="0"/>
            </a:br>
            <a:r>
              <a:rPr lang="ru-RU" sz="2000" b="1" dirty="0" smtClean="0"/>
              <a:t/>
            </a:r>
            <a:br>
              <a:rPr lang="ru-RU" sz="2000" b="1" dirty="0" smtClean="0"/>
            </a:br>
            <a:r>
              <a:rPr lang="ru-RU" sz="2000" b="1" dirty="0" smtClean="0"/>
              <a:t/>
            </a:r>
            <a:br>
              <a:rPr lang="ru-RU" sz="2000" b="1" dirty="0" smtClean="0"/>
            </a:br>
            <a:r>
              <a:rPr lang="ru-RU" sz="2700" b="1" dirty="0" smtClean="0">
                <a:latin typeface="Times New Roman" pitchFamily="18" charset="0"/>
                <a:cs typeface="Times New Roman" pitchFamily="18" charset="0"/>
              </a:rPr>
              <a:t/>
            </a:r>
            <a:br>
              <a:rPr lang="ru-RU" sz="2700" b="1"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Аттестация педагогических работников </a:t>
            </a:r>
            <a:r>
              <a:rPr lang="ru-RU" sz="2700" dirty="0" smtClean="0">
                <a:latin typeface="Times New Roman" pitchFamily="18" charset="0"/>
                <a:cs typeface="Times New Roman" pitchFamily="18" charset="0"/>
              </a:rPr>
              <a:t/>
            </a:r>
            <a:br>
              <a:rPr lang="ru-RU" sz="2700" dirty="0" smtClean="0">
                <a:latin typeface="Times New Roman" pitchFamily="18" charset="0"/>
                <a:cs typeface="Times New Roman" pitchFamily="18" charset="0"/>
              </a:rPr>
            </a:br>
            <a:r>
              <a:rPr lang="ru-RU" sz="2700" b="1" dirty="0" smtClean="0">
                <a:latin typeface="Times New Roman" pitchFamily="18" charset="0"/>
                <a:cs typeface="Times New Roman" pitchFamily="18" charset="0"/>
              </a:rPr>
              <a:t>в целях установления квалификационной категории</a:t>
            </a:r>
            <a:endParaRPr lang="ru-RU" sz="2700" dirty="0" smtClean="0">
              <a:latin typeface="Times New Roman" pitchFamily="18" charset="0"/>
              <a:cs typeface="Times New Roman" pitchFamily="18" charset="0"/>
            </a:endParaRPr>
          </a:p>
        </p:txBody>
      </p:sp>
      <p:sp>
        <p:nvSpPr>
          <p:cNvPr id="22531" name="Rectangle 3"/>
          <p:cNvSpPr>
            <a:spLocks noGrp="1" noChangeArrowheads="1"/>
          </p:cNvSpPr>
          <p:nvPr>
            <p:ph type="body" idx="1"/>
          </p:nvPr>
        </p:nvSpPr>
        <p:spPr>
          <a:xfrm>
            <a:off x="395288" y="990600"/>
            <a:ext cx="8291512" cy="5562600"/>
          </a:xfrm>
        </p:spPr>
        <p:txBody>
          <a:bodyPr>
            <a:normAutofit fontScale="85000" lnSpcReduction="20000"/>
          </a:bodyPr>
          <a:lstStyle/>
          <a:p>
            <a:r>
              <a:rPr lang="ru-RU" sz="1900" dirty="0" smtClean="0">
                <a:latin typeface="Times New Roman" pitchFamily="18" charset="0"/>
                <a:cs typeface="Times New Roman" pitchFamily="18" charset="0"/>
              </a:rPr>
              <a:t>Аттестация педагогических работников в целях установления квалификационной категории проводится </a:t>
            </a:r>
            <a:r>
              <a:rPr lang="ru-RU" sz="1900" b="1" dirty="0" smtClean="0">
                <a:latin typeface="Times New Roman" pitchFamily="18" charset="0"/>
                <a:cs typeface="Times New Roman" pitchFamily="18" charset="0"/>
              </a:rPr>
              <a:t>по </a:t>
            </a:r>
            <a:r>
              <a:rPr lang="ru-RU" sz="1900" dirty="0" smtClean="0">
                <a:latin typeface="Times New Roman" pitchFamily="18" charset="0"/>
                <a:cs typeface="Times New Roman" pitchFamily="18" charset="0"/>
              </a:rPr>
              <a:t>их </a:t>
            </a:r>
            <a:r>
              <a:rPr lang="ru-RU" sz="1900" b="1" dirty="0" smtClean="0">
                <a:latin typeface="Times New Roman" pitchFamily="18" charset="0"/>
                <a:cs typeface="Times New Roman" pitchFamily="18" charset="0"/>
              </a:rPr>
              <a:t>желанию</a:t>
            </a:r>
            <a:r>
              <a:rPr lang="ru-RU" sz="1900" dirty="0" smtClean="0">
                <a:latin typeface="Times New Roman" pitchFamily="18" charset="0"/>
                <a:cs typeface="Times New Roman" pitchFamily="18" charset="0"/>
              </a:rPr>
              <a:t>.</a:t>
            </a:r>
          </a:p>
          <a:p>
            <a:r>
              <a:rPr lang="ru-RU" sz="1900" dirty="0" smtClean="0">
                <a:latin typeface="Times New Roman" pitchFamily="18" charset="0"/>
                <a:cs typeface="Times New Roman" pitchFamily="18" charset="0"/>
              </a:rPr>
              <a:t>По результатам аттестации педагогическим работникам устанавливается </a:t>
            </a:r>
            <a:r>
              <a:rPr lang="ru-RU" sz="1900" b="1" dirty="0" smtClean="0">
                <a:latin typeface="Times New Roman" pitchFamily="18" charset="0"/>
                <a:cs typeface="Times New Roman" pitchFamily="18" charset="0"/>
              </a:rPr>
              <a:t>первая </a:t>
            </a:r>
            <a:r>
              <a:rPr lang="ru-RU" sz="1900" dirty="0" smtClean="0">
                <a:latin typeface="Times New Roman" pitchFamily="18" charset="0"/>
                <a:cs typeface="Times New Roman" pitchFamily="18" charset="0"/>
              </a:rPr>
              <a:t>или</a:t>
            </a:r>
            <a:r>
              <a:rPr lang="ru-RU" sz="1900" b="1" dirty="0" smtClean="0">
                <a:latin typeface="Times New Roman" pitchFamily="18" charset="0"/>
                <a:cs typeface="Times New Roman" pitchFamily="18" charset="0"/>
              </a:rPr>
              <a:t> высшая квалификационная категория.</a:t>
            </a:r>
          </a:p>
          <a:p>
            <a:r>
              <a:rPr lang="ru-RU" sz="1900" dirty="0" smtClean="0">
                <a:latin typeface="Times New Roman" pitchFamily="18" charset="0"/>
                <a:cs typeface="Times New Roman" pitchFamily="18" charset="0"/>
              </a:rPr>
              <a:t> Квалификационная категория устанавливается сроком </a:t>
            </a:r>
            <a:r>
              <a:rPr lang="ru-RU" sz="1900" b="1" dirty="0" smtClean="0">
                <a:latin typeface="Times New Roman" pitchFamily="18" charset="0"/>
                <a:cs typeface="Times New Roman" pitchFamily="18" charset="0"/>
              </a:rPr>
              <a:t>на 5 лет</a:t>
            </a:r>
            <a:r>
              <a:rPr lang="ru-RU" sz="1900" dirty="0" smtClean="0">
                <a:latin typeface="Times New Roman" pitchFamily="18" charset="0"/>
                <a:cs typeface="Times New Roman" pitchFamily="18" charset="0"/>
              </a:rPr>
              <a:t>. </a:t>
            </a:r>
          </a:p>
          <a:p>
            <a:r>
              <a:rPr lang="ru-RU" sz="1900" b="1" dirty="0" smtClean="0">
                <a:latin typeface="Times New Roman" pitchFamily="18" charset="0"/>
                <a:cs typeface="Times New Roman" pitchFamily="18" charset="0"/>
              </a:rPr>
              <a:t>Срок действия квалификационной категории продлению не подлежит</a:t>
            </a:r>
            <a:r>
              <a:rPr lang="ru-RU" sz="1900" dirty="0" smtClean="0">
                <a:latin typeface="Times New Roman" pitchFamily="18" charset="0"/>
                <a:cs typeface="Times New Roman" pitchFamily="18" charset="0"/>
              </a:rPr>
              <a:t>.</a:t>
            </a:r>
          </a:p>
          <a:p>
            <a:r>
              <a:rPr lang="ru-RU" sz="1900" dirty="0" smtClean="0">
                <a:latin typeface="Times New Roman" pitchFamily="18" charset="0"/>
                <a:cs typeface="Times New Roman" pitchFamily="18" charset="0"/>
              </a:rPr>
              <a:t>Аттестация педагогических работников проводится </a:t>
            </a:r>
            <a:r>
              <a:rPr lang="ru-RU" sz="1900" b="1" dirty="0" smtClean="0">
                <a:latin typeface="Times New Roman" pitchFamily="18" charset="0"/>
                <a:cs typeface="Times New Roman" pitchFamily="18" charset="0"/>
              </a:rPr>
              <a:t>на основании </a:t>
            </a:r>
            <a:r>
              <a:rPr lang="ru-RU" sz="1900" dirty="0" smtClean="0">
                <a:latin typeface="Times New Roman" pitchFamily="18" charset="0"/>
                <a:cs typeface="Times New Roman" pitchFamily="18" charset="0"/>
              </a:rPr>
              <a:t>их </a:t>
            </a:r>
            <a:r>
              <a:rPr lang="ru-RU" sz="1900" b="1" dirty="0" smtClean="0">
                <a:latin typeface="Times New Roman" pitchFamily="18" charset="0"/>
                <a:cs typeface="Times New Roman" pitchFamily="18" charset="0"/>
              </a:rPr>
              <a:t>заявлений</a:t>
            </a:r>
            <a:r>
              <a:rPr lang="ru-RU" sz="1900" dirty="0" smtClean="0">
                <a:latin typeface="Times New Roman" pitchFamily="18" charset="0"/>
                <a:cs typeface="Times New Roman" pitchFamily="18" charset="0"/>
              </a:rPr>
              <a:t>, подаваемых непосредственно в аттестационную комиссию, либо направляемых педагогическими работниками в адрес аттестационной комиссии по почте письмом с уведомлением о вручении или с уведомлением в форме электронного документа с использованием информационно-телекоммуникационных сетей общего пользования, в том числе сети "Интернет".</a:t>
            </a:r>
          </a:p>
          <a:p>
            <a:r>
              <a:rPr lang="ru-RU" sz="1900" dirty="0" smtClean="0">
                <a:latin typeface="Times New Roman" pitchFamily="18" charset="0"/>
                <a:cs typeface="Times New Roman" pitchFamily="18" charset="0"/>
              </a:rPr>
              <a:t>В заявлении о проведении аттестации педагогические работники указывают квалификационные категории и должности, по которым они желают пройти аттестацию. </a:t>
            </a:r>
          </a:p>
          <a:p>
            <a:r>
              <a:rPr lang="ru-RU" sz="1900" dirty="0" smtClean="0">
                <a:latin typeface="Times New Roman" pitchFamily="18" charset="0"/>
                <a:cs typeface="Times New Roman" pitchFamily="18" charset="0"/>
              </a:rPr>
              <a:t>Заявления о проведении аттестации подаются педагогическими работниками независимо от продолжительности работы в организации, в том числе в период нахождения в отпуске по уходу за ребенком.</a:t>
            </a:r>
          </a:p>
          <a:p>
            <a:r>
              <a:rPr lang="ru-RU" sz="1900" dirty="0" smtClean="0">
                <a:latin typeface="Times New Roman" pitchFamily="18" charset="0"/>
                <a:cs typeface="Times New Roman" pitchFamily="18" charset="0"/>
              </a:rPr>
              <a:t>Заявления о проведении аттестации в целях установления </a:t>
            </a:r>
            <a:r>
              <a:rPr lang="ru-RU" sz="1900" b="1" dirty="0" smtClean="0">
                <a:latin typeface="Times New Roman" pitchFamily="18" charset="0"/>
                <a:cs typeface="Times New Roman" pitchFamily="18" charset="0"/>
              </a:rPr>
              <a:t>высшей </a:t>
            </a:r>
            <a:r>
              <a:rPr lang="ru-RU" sz="1900" dirty="0" smtClean="0">
                <a:latin typeface="Times New Roman" pitchFamily="18" charset="0"/>
                <a:cs typeface="Times New Roman" pitchFamily="18" charset="0"/>
              </a:rPr>
              <a:t>квалификационной категории по должности, по которой аттестация будет проводиться </a:t>
            </a:r>
            <a:r>
              <a:rPr lang="ru-RU" sz="1900" b="1" dirty="0" smtClean="0">
                <a:latin typeface="Times New Roman" pitchFamily="18" charset="0"/>
                <a:cs typeface="Times New Roman" pitchFamily="18" charset="0"/>
              </a:rPr>
              <a:t>впервые</a:t>
            </a:r>
            <a:r>
              <a:rPr lang="ru-RU" sz="1900" dirty="0" smtClean="0">
                <a:latin typeface="Times New Roman" pitchFamily="18" charset="0"/>
                <a:cs typeface="Times New Roman" pitchFamily="18" charset="0"/>
              </a:rPr>
              <a:t>, подаются педагогическими работниками </a:t>
            </a:r>
            <a:r>
              <a:rPr lang="ru-RU" sz="1900" b="1" dirty="0" smtClean="0">
                <a:latin typeface="Times New Roman" pitchFamily="18" charset="0"/>
                <a:cs typeface="Times New Roman" pitchFamily="18" charset="0"/>
              </a:rPr>
              <a:t>не ранее чем через два года </a:t>
            </a:r>
            <a:r>
              <a:rPr lang="ru-RU" sz="1900" dirty="0" smtClean="0">
                <a:latin typeface="Times New Roman" pitchFamily="18" charset="0"/>
                <a:cs typeface="Times New Roman" pitchFamily="18" charset="0"/>
              </a:rPr>
              <a:t>после установления </a:t>
            </a:r>
            <a:r>
              <a:rPr lang="ru-RU" sz="1900" b="1" dirty="0" smtClean="0">
                <a:latin typeface="Times New Roman" pitchFamily="18" charset="0"/>
                <a:cs typeface="Times New Roman" pitchFamily="18" charset="0"/>
              </a:rPr>
              <a:t>по этой должности первой квалификационной категории</a:t>
            </a:r>
            <a:r>
              <a:rPr lang="ru-RU" sz="1900" dirty="0" smtClean="0">
                <a:latin typeface="Times New Roman" pitchFamily="18" charset="0"/>
                <a:cs typeface="Times New Roman" pitchFamily="18" charset="0"/>
              </a:rPr>
              <a:t>.</a:t>
            </a:r>
          </a:p>
          <a:p>
            <a:r>
              <a:rPr lang="ru-RU" sz="1900" dirty="0" smtClean="0">
                <a:latin typeface="Times New Roman" pitchFamily="18" charset="0"/>
                <a:cs typeface="Times New Roman" pitchFamily="18" charset="0"/>
              </a:rPr>
              <a:t>Истечение срока действия высшей квалификационной категории не ограничивает право педагогического работника впоследствии обращаться в аттестационную комиссию с заявлением о проведении его аттестации в целях установления </a:t>
            </a:r>
            <a:r>
              <a:rPr lang="ru-RU" sz="1900" b="1" dirty="0" smtClean="0">
                <a:latin typeface="Times New Roman" pitchFamily="18" charset="0"/>
                <a:cs typeface="Times New Roman" pitchFamily="18" charset="0"/>
              </a:rPr>
              <a:t>высшей </a:t>
            </a:r>
            <a:r>
              <a:rPr lang="ru-RU" sz="1900" dirty="0" smtClean="0">
                <a:latin typeface="Times New Roman" pitchFamily="18" charset="0"/>
                <a:cs typeface="Times New Roman" pitchFamily="18" charset="0"/>
              </a:rPr>
              <a:t>квалификационной категории </a:t>
            </a:r>
            <a:r>
              <a:rPr lang="ru-RU" sz="1900" b="1" dirty="0" smtClean="0">
                <a:latin typeface="Times New Roman" pitchFamily="18" charset="0"/>
                <a:cs typeface="Times New Roman" pitchFamily="18" charset="0"/>
              </a:rPr>
              <a:t>по той же должности.</a:t>
            </a:r>
          </a:p>
          <a:p>
            <a:pPr eaLnBrk="1" hangingPunct="1">
              <a:spcBef>
                <a:spcPts val="0"/>
              </a:spcBef>
              <a:buNone/>
              <a:defRPr/>
            </a:pPr>
            <a:endParaRPr lang="ru-RU" sz="1800" dirty="0" smtClean="0">
              <a:latin typeface="Times New Roman" pitchFamily="18" charset="0"/>
              <a:cs typeface="Times New Roman" pitchFamily="18" charset="0"/>
            </a:endParaRPr>
          </a:p>
          <a:p>
            <a:pPr eaLnBrk="1" hangingPunct="1">
              <a:spcBef>
                <a:spcPts val="0"/>
              </a:spcBef>
              <a:defRPr/>
            </a:pPr>
            <a:endParaRPr lang="ru-RU" sz="1800" dirty="0" smtClean="0">
              <a:latin typeface="Times New Roman" pitchFamily="18" charset="0"/>
              <a:cs typeface="Times New Roman" pitchFamily="18" charset="0"/>
            </a:endParaRPr>
          </a:p>
          <a:p>
            <a:pPr eaLnBrk="1" hangingPunct="1">
              <a:spcBef>
                <a:spcPts val="0"/>
              </a:spcBef>
              <a:defRPr/>
            </a:pPr>
            <a:endParaRPr lang="ru-RU" sz="1800" dirty="0" smtClean="0">
              <a:latin typeface="Times New Roman" pitchFamily="18" charset="0"/>
              <a:cs typeface="Times New Roman" pitchFamily="18" charset="0"/>
            </a:endParaRPr>
          </a:p>
          <a:p>
            <a:pPr eaLnBrk="1" hangingPunct="1">
              <a:spcBef>
                <a:spcPts val="0"/>
              </a:spcBef>
              <a:defRPr/>
            </a:pPr>
            <a:endParaRPr lang="ru-RU" sz="18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57200"/>
            <a:ext cx="8229600" cy="381000"/>
          </a:xfrm>
        </p:spPr>
        <p:txBody>
          <a:bodyPr>
            <a:noAutofit/>
          </a:bodyPr>
          <a:lstStyle/>
          <a:p>
            <a:pPr algn="ctr"/>
            <a:r>
              <a:rPr lang="ru-RU" sz="1800" b="1" dirty="0" smtClean="0">
                <a:latin typeface="Times New Roman" pitchFamily="18" charset="0"/>
                <a:cs typeface="Times New Roman" pitchFamily="18" charset="0"/>
              </a:rPr>
              <a:t>Квалификационные категории устанавливаются на основе: </a:t>
            </a:r>
            <a:endParaRPr lang="ru-RU" sz="1800" b="1" dirty="0"/>
          </a:p>
        </p:txBody>
      </p:sp>
      <p:sp>
        <p:nvSpPr>
          <p:cNvPr id="3" name="Текст 2"/>
          <p:cNvSpPr>
            <a:spLocks noGrp="1"/>
          </p:cNvSpPr>
          <p:nvPr>
            <p:ph type="body" idx="1"/>
          </p:nvPr>
        </p:nvSpPr>
        <p:spPr>
          <a:xfrm>
            <a:off x="304800" y="914400"/>
            <a:ext cx="4040188" cy="381000"/>
          </a:xfrm>
        </p:spPr>
        <p:txBody>
          <a:bodyPr/>
          <a:lstStyle/>
          <a:p>
            <a:r>
              <a:rPr lang="ru-RU" sz="1400" i="1" dirty="0" smtClean="0"/>
              <a:t>Первая квалификационная категория</a:t>
            </a:r>
            <a:endParaRPr lang="ru-RU" sz="1400" dirty="0"/>
          </a:p>
        </p:txBody>
      </p:sp>
      <p:sp>
        <p:nvSpPr>
          <p:cNvPr id="4" name="Текст 3"/>
          <p:cNvSpPr>
            <a:spLocks noGrp="1"/>
          </p:cNvSpPr>
          <p:nvPr>
            <p:ph type="body" sz="half" idx="3"/>
          </p:nvPr>
        </p:nvSpPr>
        <p:spPr>
          <a:xfrm>
            <a:off x="4572000" y="838200"/>
            <a:ext cx="4041775" cy="533400"/>
          </a:xfrm>
        </p:spPr>
        <p:txBody>
          <a:bodyPr>
            <a:normAutofit/>
          </a:bodyPr>
          <a:lstStyle/>
          <a:p>
            <a:r>
              <a:rPr lang="ru-RU" sz="1400" i="1" dirty="0" smtClean="0"/>
              <a:t>Высшая квалификационная категория</a:t>
            </a:r>
            <a:endParaRPr lang="ru-RU" sz="1400" dirty="0"/>
          </a:p>
        </p:txBody>
      </p:sp>
      <p:sp>
        <p:nvSpPr>
          <p:cNvPr id="5" name="Содержимое 4"/>
          <p:cNvSpPr>
            <a:spLocks noGrp="1"/>
          </p:cNvSpPr>
          <p:nvPr>
            <p:ph sz="quarter" idx="2"/>
          </p:nvPr>
        </p:nvSpPr>
        <p:spPr>
          <a:xfrm>
            <a:off x="228600" y="1295400"/>
            <a:ext cx="3886200" cy="5064920"/>
          </a:xfrm>
        </p:spPr>
        <p:txBody>
          <a:bodyPr>
            <a:noAutofit/>
          </a:bodyPr>
          <a:lstStyle/>
          <a:p>
            <a:r>
              <a:rPr lang="ru-RU" sz="1400" dirty="0" smtClean="0">
                <a:latin typeface="Times New Roman" pitchFamily="18" charset="0"/>
                <a:cs typeface="Times New Roman" pitchFamily="18" charset="0"/>
              </a:rPr>
              <a:t>    стабильных положительных результатов освоения обучающимися образовательных программ по итогам мониторингов, проводимых организацией;</a:t>
            </a:r>
          </a:p>
          <a:p>
            <a:r>
              <a:rPr lang="ru-RU" sz="1400" dirty="0" smtClean="0">
                <a:latin typeface="Times New Roman" pitchFamily="18" charset="0"/>
                <a:cs typeface="Times New Roman" pitchFamily="18" charset="0"/>
              </a:rPr>
              <a:t>     стабильных положительных результатов освоения обучающимися образовательных программ по итогам мониторинга системы образования, проводимого в порядке, установленном постановлением Правительства РФ от 5 августа 2013 г. N 662;</a:t>
            </a:r>
          </a:p>
          <a:p>
            <a:r>
              <a:rPr lang="ru-RU" sz="1400" dirty="0" smtClean="0">
                <a:latin typeface="Times New Roman" pitchFamily="18" charset="0"/>
                <a:cs typeface="Times New Roman" pitchFamily="18" charset="0"/>
              </a:rPr>
              <a:t>     выявления развития у обучающихся способностей к научной (интеллектуальной), творческой, физкультурно-спортивной деятельности;</a:t>
            </a:r>
          </a:p>
          <a:p>
            <a:r>
              <a:rPr lang="ru-RU" sz="1400" dirty="0" smtClean="0">
                <a:latin typeface="Times New Roman" pitchFamily="18" charset="0"/>
                <a:cs typeface="Times New Roman" pitchFamily="18" charset="0"/>
              </a:rPr>
              <a:t>     личного вклада в повышение качества образования, совершенствования методов обучения и воспитания, транслирования в педагогических коллективах опыта практических результатов своей профессиональной деятельности, активного участия в работе методических объединений педагогических работников организации.</a:t>
            </a:r>
          </a:p>
        </p:txBody>
      </p:sp>
      <p:sp>
        <p:nvSpPr>
          <p:cNvPr id="6" name="Содержимое 5"/>
          <p:cNvSpPr>
            <a:spLocks noGrp="1"/>
          </p:cNvSpPr>
          <p:nvPr>
            <p:ph sz="quarter" idx="4"/>
          </p:nvPr>
        </p:nvSpPr>
        <p:spPr>
          <a:xfrm>
            <a:off x="4191000" y="1371600"/>
            <a:ext cx="4495801" cy="5181600"/>
          </a:xfrm>
        </p:spPr>
        <p:txBody>
          <a:bodyPr>
            <a:normAutofit fontScale="40000" lnSpcReduction="20000"/>
          </a:bodyPr>
          <a:lstStyle/>
          <a:p>
            <a:r>
              <a:rPr lang="ru-RU" sz="3500" dirty="0" smtClean="0">
                <a:latin typeface="Times New Roman" pitchFamily="18" charset="0"/>
                <a:cs typeface="Times New Roman" pitchFamily="18" charset="0"/>
              </a:rPr>
              <a:t>достижения обучающимися положительной динамики результатов освоения образовательных программ по итогам мониторингов, проводимых организацией;</a:t>
            </a:r>
          </a:p>
          <a:p>
            <a:r>
              <a:rPr lang="ru-RU" sz="3500" dirty="0" smtClean="0">
                <a:latin typeface="Times New Roman" pitchFamily="18" charset="0"/>
                <a:cs typeface="Times New Roman" pitchFamily="18" charset="0"/>
              </a:rPr>
              <a:t>     достижения обучающимися положительных результатов освоения образовательных программ по итогам мониторинга системы образования, проводимого в порядке, установленном постановлением Правительства РФ от 5 августа 2013 г. N 662;</a:t>
            </a:r>
          </a:p>
          <a:p>
            <a:r>
              <a:rPr lang="ru-RU" sz="3500" dirty="0" smtClean="0">
                <a:latin typeface="Times New Roman" pitchFamily="18" charset="0"/>
                <a:cs typeface="Times New Roman" pitchFamily="18" charset="0"/>
              </a:rPr>
              <a:t>     выявления и развития способностей обучающихся к научной (интеллектуальной), творческой, физкультурно-спортивной деятельности, а также их участия в олимпиадах, конкурсах, фестивалях, соревнованиях;</a:t>
            </a:r>
          </a:p>
          <a:p>
            <a:r>
              <a:rPr lang="ru-RU" sz="3500" dirty="0" smtClean="0">
                <a:latin typeface="Times New Roman" pitchFamily="18" charset="0"/>
                <a:cs typeface="Times New Roman" pitchFamily="18" charset="0"/>
              </a:rPr>
              <a:t>     личного вклада в повышение качества образования, совершенствования методов обучения и воспитания, и продуктивного использования новых образовательных технологий, транслирования в педагогических коллективах опыта практических результатов своей профессиональной деятельности, в том числе экспериментальной и инновационной;</a:t>
            </a:r>
          </a:p>
          <a:p>
            <a:r>
              <a:rPr lang="ru-RU" sz="3500" dirty="0" smtClean="0">
                <a:latin typeface="Times New Roman" pitchFamily="18" charset="0"/>
                <a:cs typeface="Times New Roman" pitchFamily="18" charset="0"/>
              </a:rPr>
              <a:t>     активного участия в работе методических объединений педагогических работников организаций, в разработке программно-методического сопровождения образовательного процесса, профессиональных конкурсах.</a:t>
            </a:r>
          </a:p>
          <a:p>
            <a:pPr>
              <a:lnSpc>
                <a:spcPct val="120000"/>
              </a:lnSpc>
              <a:spcBef>
                <a:spcPts val="0"/>
              </a:spcBef>
            </a:pPr>
            <a:endParaRPr lang="ru-RU" sz="29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Содержимое 7"/>
          <p:cNvSpPr>
            <a:spLocks noGrp="1"/>
          </p:cNvSpPr>
          <p:nvPr>
            <p:ph idx="1"/>
          </p:nvPr>
        </p:nvSpPr>
        <p:spPr>
          <a:xfrm>
            <a:off x="457200" y="838200"/>
            <a:ext cx="8229600" cy="5486400"/>
          </a:xfrm>
        </p:spPr>
        <p:txBody>
          <a:bodyPr>
            <a:noAutofit/>
          </a:bodyPr>
          <a:lstStyle/>
          <a:p>
            <a:r>
              <a:rPr lang="ru-RU" sz="1400" dirty="0" smtClean="0">
                <a:latin typeface="Times New Roman" pitchFamily="18" charset="0"/>
                <a:cs typeface="Times New Roman" pitchFamily="18" charset="0"/>
              </a:rPr>
              <a:t>Оценка профессиональной деятельности педагогических работников в целях установления квалификационной категории осуществляется аттестационной комиссией на основе результатов их работы, предусмотренных пунктами 36 и 37 настоящего Порядка, при условии, что их деятельность связана с соответствующими направлениями работы.</a:t>
            </a:r>
          </a:p>
          <a:p>
            <a:endParaRPr lang="ru-RU" sz="1400" dirty="0" smtClean="0"/>
          </a:p>
          <a:p>
            <a:r>
              <a:rPr lang="ru-RU" sz="1400" dirty="0" smtClean="0">
                <a:latin typeface="Times New Roman" pitchFamily="18" charset="0"/>
                <a:cs typeface="Times New Roman" pitchFamily="18" charset="0"/>
              </a:rPr>
              <a:t>При принятии в отношении педагогического работника, имеющего </a:t>
            </a:r>
            <a:r>
              <a:rPr lang="ru-RU" sz="1400" b="1" dirty="0" smtClean="0">
                <a:latin typeface="Times New Roman" pitchFamily="18" charset="0"/>
                <a:cs typeface="Times New Roman" pitchFamily="18" charset="0"/>
              </a:rPr>
              <a:t>первую </a:t>
            </a:r>
            <a:r>
              <a:rPr lang="ru-RU" sz="1400" dirty="0" smtClean="0">
                <a:latin typeface="Times New Roman" pitchFamily="18" charset="0"/>
                <a:cs typeface="Times New Roman" pitchFamily="18" charset="0"/>
              </a:rPr>
              <a:t>квалификационную категорию, решения аттестационной комиссии </a:t>
            </a:r>
            <a:r>
              <a:rPr lang="ru-RU" sz="1400" b="1" dirty="0" smtClean="0">
                <a:latin typeface="Times New Roman" pitchFamily="18" charset="0"/>
                <a:cs typeface="Times New Roman" pitchFamily="18" charset="0"/>
              </a:rPr>
              <a:t>об отказе </a:t>
            </a:r>
            <a:r>
              <a:rPr lang="ru-RU" sz="1400" dirty="0" smtClean="0">
                <a:latin typeface="Times New Roman" pitchFamily="18" charset="0"/>
                <a:cs typeface="Times New Roman" pitchFamily="18" charset="0"/>
              </a:rPr>
              <a:t>в установлении </a:t>
            </a:r>
            <a:r>
              <a:rPr lang="ru-RU" sz="1400" b="1" dirty="0" smtClean="0">
                <a:latin typeface="Times New Roman" pitchFamily="18" charset="0"/>
                <a:cs typeface="Times New Roman" pitchFamily="18" charset="0"/>
              </a:rPr>
              <a:t>высшей </a:t>
            </a:r>
            <a:r>
              <a:rPr lang="ru-RU" sz="1400" dirty="0" smtClean="0">
                <a:latin typeface="Times New Roman" pitchFamily="18" charset="0"/>
                <a:cs typeface="Times New Roman" pitchFamily="18" charset="0"/>
              </a:rPr>
              <a:t>квалификационной категории, за ним </a:t>
            </a:r>
            <a:r>
              <a:rPr lang="ru-RU" sz="1400" b="1" dirty="0" smtClean="0">
                <a:latin typeface="Times New Roman" pitchFamily="18" charset="0"/>
                <a:cs typeface="Times New Roman" pitchFamily="18" charset="0"/>
              </a:rPr>
              <a:t>сохраняется</a:t>
            </a:r>
            <a:r>
              <a:rPr lang="ru-RU" sz="1400" dirty="0" smtClean="0">
                <a:latin typeface="Times New Roman" pitchFamily="18" charset="0"/>
                <a:cs typeface="Times New Roman" pitchFamily="18" charset="0"/>
              </a:rPr>
              <a:t> первая квалификационная  категория до истечения срока ее действия.</a:t>
            </a:r>
          </a:p>
          <a:p>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Педагогические работники, которым при проведении аттестации </a:t>
            </a:r>
            <a:r>
              <a:rPr lang="ru-RU" sz="1400" b="1" dirty="0" smtClean="0">
                <a:latin typeface="Times New Roman" pitchFamily="18" charset="0"/>
                <a:cs typeface="Times New Roman" pitchFamily="18" charset="0"/>
              </a:rPr>
              <a:t>отказано</a:t>
            </a:r>
            <a:r>
              <a:rPr lang="ru-RU" sz="1400" dirty="0" smtClean="0">
                <a:latin typeface="Times New Roman" pitchFamily="18" charset="0"/>
                <a:cs typeface="Times New Roman" pitchFamily="18" charset="0"/>
              </a:rPr>
              <a:t> в установлении квалификационной категории, обращаются по их желанию в аттестационную комиссию с заявлением о проведении аттестации </a:t>
            </a:r>
            <a:r>
              <a:rPr lang="ru-RU" sz="1400" b="1" dirty="0" smtClean="0">
                <a:latin typeface="Times New Roman" pitchFamily="18" charset="0"/>
                <a:cs typeface="Times New Roman" pitchFamily="18" charset="0"/>
              </a:rPr>
              <a:t>на ту же квалификационную категорию не ранее чем через год со дня принятия </a:t>
            </a:r>
            <a:r>
              <a:rPr lang="ru-RU" sz="1400" dirty="0" smtClean="0">
                <a:latin typeface="Times New Roman" pitchFamily="18" charset="0"/>
                <a:cs typeface="Times New Roman" pitchFamily="18" charset="0"/>
              </a:rPr>
              <a:t>аттестационной комиссией соответствующего </a:t>
            </a:r>
            <a:r>
              <a:rPr lang="ru-RU" sz="1400" b="1" dirty="0" smtClean="0">
                <a:latin typeface="Times New Roman" pitchFamily="18" charset="0"/>
                <a:cs typeface="Times New Roman" pitchFamily="18" charset="0"/>
              </a:rPr>
              <a:t>решения</a:t>
            </a:r>
            <a:r>
              <a:rPr lang="ru-RU" sz="1400" dirty="0" smtClean="0">
                <a:latin typeface="Times New Roman" pitchFamily="18" charset="0"/>
                <a:cs typeface="Times New Roman" pitchFamily="18" charset="0"/>
              </a:rPr>
              <a:t>.</a:t>
            </a:r>
          </a:p>
          <a:p>
            <a:pPr>
              <a:buNone/>
            </a:pP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На основании решений аттестационных комиссий о результатах аттестации педагогических работников соответствующие уполномоченные органы государственной власти субъектов РФ издают распорядительные акты об установлении педагогическим работникам первой или высшей квалификационной категории со дня вынесения решения аттестационной комиссией, которые размещаются на официальных сайтах указанных органов в сети "Интернет".</a:t>
            </a:r>
          </a:p>
          <a:p>
            <a:pPr>
              <a:buNone/>
            </a:pPr>
            <a:endParaRPr lang="ru-RU" sz="1400" dirty="0" smtClean="0">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Квалификационные категории</a:t>
            </a:r>
            <a:r>
              <a:rPr lang="ru-RU" sz="1400" dirty="0" smtClean="0">
                <a:latin typeface="Times New Roman" pitchFamily="18" charset="0"/>
                <a:cs typeface="Times New Roman" pitchFamily="18" charset="0"/>
              </a:rPr>
              <a:t>, установленные педагогическим работникам, </a:t>
            </a:r>
            <a:r>
              <a:rPr lang="ru-RU" sz="1400" b="1" dirty="0" smtClean="0">
                <a:latin typeface="Times New Roman" pitchFamily="18" charset="0"/>
                <a:cs typeface="Times New Roman" pitchFamily="18" charset="0"/>
              </a:rPr>
              <a:t>сохраняются</a:t>
            </a:r>
            <a:r>
              <a:rPr lang="ru-RU" sz="1400" dirty="0" smtClean="0">
                <a:latin typeface="Times New Roman" pitchFamily="18" charset="0"/>
                <a:cs typeface="Times New Roman" pitchFamily="18" charset="0"/>
              </a:rPr>
              <a:t> до окончания срока их действия </a:t>
            </a:r>
            <a:r>
              <a:rPr lang="ru-RU" sz="1400" b="1" dirty="0" smtClean="0">
                <a:latin typeface="Times New Roman" pitchFamily="18" charset="0"/>
                <a:cs typeface="Times New Roman" pitchFamily="18" charset="0"/>
              </a:rPr>
              <a:t>при переходе в другую организацию</a:t>
            </a:r>
            <a:r>
              <a:rPr lang="ru-RU" sz="1400" dirty="0" smtClean="0">
                <a:latin typeface="Times New Roman" pitchFamily="18" charset="0"/>
                <a:cs typeface="Times New Roman" pitchFamily="18" charset="0"/>
              </a:rPr>
              <a:t>, в том числе расположенную в другом субъекте Российской Федерации.</a:t>
            </a:r>
          </a:p>
          <a:p>
            <a:pPr>
              <a:buNone/>
            </a:pPr>
            <a:endParaRPr lang="ru-RU"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33400"/>
            <a:ext cx="8229600" cy="1143000"/>
          </a:xfrm>
        </p:spPr>
        <p:txBody>
          <a:bodyPr>
            <a:normAutofit/>
          </a:bodyPr>
          <a:lstStyle/>
          <a:p>
            <a:pPr eaLnBrk="1"/>
            <a:r>
              <a:rPr lang="ru-RU" sz="2400" i="0" dirty="0" smtClean="0">
                <a:solidFill>
                  <a:srgbClr val="5D194F"/>
                </a:solidFill>
                <a:latin typeface="Times New Roman" pitchFamily="18" charset="0"/>
              </a:rPr>
              <a:t>Глава 5. Педагогические, руководящие и иные работники организаций, осуществляющих образовательную деятельность</a:t>
            </a:r>
          </a:p>
        </p:txBody>
      </p:sp>
      <p:sp>
        <p:nvSpPr>
          <p:cNvPr id="5123" name="Rectangle 3"/>
          <p:cNvSpPr>
            <a:spLocks noGrp="1" noChangeArrowheads="1"/>
          </p:cNvSpPr>
          <p:nvPr>
            <p:ph idx="1"/>
          </p:nvPr>
        </p:nvSpPr>
        <p:spPr/>
        <p:txBody>
          <a:bodyPr>
            <a:normAutofit/>
          </a:bodyPr>
          <a:lstStyle/>
          <a:p>
            <a:pPr eaLnBrk="1">
              <a:buFont typeface="Times New Roman" pitchFamily="18" charset="0"/>
              <a:buNone/>
            </a:pPr>
            <a:r>
              <a:rPr lang="ru-RU" sz="2000" dirty="0" smtClean="0">
                <a:solidFill>
                  <a:schemeClr val="tx2"/>
                </a:solidFill>
                <a:latin typeface="Times New Roman" pitchFamily="18" charset="0"/>
              </a:rPr>
              <a:t>Статья </a:t>
            </a:r>
            <a:r>
              <a:rPr lang="ru-RU" sz="2000" b="1" dirty="0" smtClean="0">
                <a:solidFill>
                  <a:schemeClr val="tx2"/>
                </a:solidFill>
                <a:latin typeface="Times New Roman" pitchFamily="18" charset="0"/>
              </a:rPr>
              <a:t>46.</a:t>
            </a:r>
            <a:r>
              <a:rPr lang="ru-RU" sz="2000" dirty="0" smtClean="0">
                <a:solidFill>
                  <a:schemeClr val="tx2"/>
                </a:solidFill>
                <a:latin typeface="Times New Roman" pitchFamily="18" charset="0"/>
              </a:rPr>
              <a:t> Право на занятие педагогической деятельностью</a:t>
            </a:r>
            <a:r>
              <a:rPr lang="ru-RU" sz="2000" dirty="0" smtClean="0">
                <a:solidFill>
                  <a:schemeClr val="tx2"/>
                </a:solidFill>
              </a:rPr>
              <a:t> </a:t>
            </a:r>
          </a:p>
          <a:p>
            <a:pPr eaLnBrk="1">
              <a:lnSpc>
                <a:spcPct val="100000"/>
              </a:lnSpc>
              <a:buFont typeface="Times New Roman" pitchFamily="18" charset="0"/>
              <a:buNone/>
            </a:pPr>
            <a:endParaRPr lang="ru-RU" sz="1800" dirty="0" smtClean="0">
              <a:latin typeface="Times New Roman" pitchFamily="18" charset="0"/>
            </a:endParaRPr>
          </a:p>
          <a:p>
            <a:pPr eaLnBrk="1">
              <a:lnSpc>
                <a:spcPct val="100000"/>
              </a:lnSpc>
              <a:buFont typeface="Times New Roman" pitchFamily="18" charset="0"/>
              <a:buNone/>
            </a:pPr>
            <a:r>
              <a:rPr lang="ru-RU" sz="1800" dirty="0" smtClean="0">
                <a:latin typeface="Times New Roman" pitchFamily="18" charset="0"/>
              </a:rPr>
              <a:t>п.п.</a:t>
            </a:r>
            <a:r>
              <a:rPr lang="ru-RU" sz="1800" b="1" dirty="0" smtClean="0">
                <a:latin typeface="Times New Roman" pitchFamily="18" charset="0"/>
              </a:rPr>
              <a:t>1</a:t>
            </a:r>
            <a:r>
              <a:rPr lang="ru-RU" sz="1800" dirty="0" smtClean="0">
                <a:latin typeface="Times New Roman" pitchFamily="18" charset="0"/>
              </a:rPr>
              <a:t>. Право на занятие педагогической деятельностью имеют лица, имеющие среднее профессиональное или высшее образование и отвечающие квалификационным требованиям, указанным в квалификационных справочниках, и (или) профессиональным стандартам. </a:t>
            </a:r>
            <a:endParaRPr lang="ru-RU" sz="1800" dirty="0" smtClean="0">
              <a:solidFill>
                <a:srgbClr val="000000"/>
              </a:solidFill>
              <a:latin typeface="Times New Roman" pitchFamily="18" charset="0"/>
            </a:endParaRPr>
          </a:p>
          <a:p>
            <a:pPr eaLnBrk="1">
              <a:lnSpc>
                <a:spcPct val="100000"/>
              </a:lnSpc>
              <a:buFont typeface="Times New Roman" pitchFamily="18" charset="0"/>
              <a:buNone/>
            </a:pPr>
            <a:r>
              <a:rPr lang="ru-RU" sz="1600" b="1" dirty="0" smtClean="0"/>
              <a:t>      </a:t>
            </a:r>
          </a:p>
          <a:p>
            <a:pPr eaLnBrk="1">
              <a:lnSpc>
                <a:spcPct val="100000"/>
              </a:lnSpc>
              <a:buFont typeface="Times New Roman" pitchFamily="18" charset="0"/>
              <a:buNone/>
            </a:pPr>
            <a:r>
              <a:rPr lang="ru-RU" sz="1400" b="1" dirty="0" smtClean="0"/>
              <a:t>Единый квалификационный справочник должностей работников образования</a:t>
            </a:r>
            <a:r>
              <a:rPr lang="ru-RU" sz="1400" dirty="0" smtClean="0"/>
              <a:t> (Единый квалификационный справочник должностей руководителей, специалистов и служащих. Раздел «Квалификационные характеристики  должностей работников образования» (утв. приказом Министерства здравоохранения и социального развития Российской Федерации от 26 августа 2010 года № 761-н)</a:t>
            </a:r>
          </a:p>
          <a:p>
            <a:pPr>
              <a:buNone/>
            </a:pPr>
            <a:r>
              <a:rPr lang="ru-RU" sz="1400" b="1" dirty="0" smtClean="0"/>
              <a:t>Профессиональный стандарт Педагог (педагогическая деятельность в дошкольном, начальном общем, основном общем, среднем общем образовании) (воспитатель, учитель) </a:t>
            </a:r>
            <a:r>
              <a:rPr lang="ru-RU" sz="1400" dirty="0" smtClean="0"/>
              <a:t>(Об утверждении профессионального стандарта «Педагог (педагогическая деятельность в сфере дошкольного, начального общего, основного общего, среднего общего образования) (воспитатель, учитель)» Приказ Минтруда России №544н от 18 октября 2013 г.)</a:t>
            </a:r>
          </a:p>
          <a:p>
            <a:endParaRPr lang="ru-RU" sz="1400" b="1" dirty="0" smtClean="0"/>
          </a:p>
          <a:p>
            <a:pPr eaLnBrk="1">
              <a:lnSpc>
                <a:spcPct val="100000"/>
              </a:lnSpc>
              <a:buFont typeface="Times New Roman" pitchFamily="18" charset="0"/>
              <a:buNone/>
            </a:pPr>
            <a:endParaRPr lang="ru-RU" sz="1400" dirty="0" smtClean="0"/>
          </a:p>
          <a:p>
            <a:pPr eaLnBrk="1">
              <a:lnSpc>
                <a:spcPct val="100000"/>
              </a:lnSpc>
              <a:buFont typeface="Times New Roman" pitchFamily="18" charset="0"/>
              <a:buNone/>
            </a:pPr>
            <a:endParaRPr lang="ru-RU" sz="1400" dirty="0" smtClean="0">
              <a:latin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57200" y="2060848"/>
            <a:ext cx="8229600" cy="4248472"/>
          </a:xfrm>
        </p:spPr>
        <p:txBody>
          <a:bodyPr>
            <a:normAutofit fontScale="92500" lnSpcReduction="20000"/>
          </a:bodyPr>
          <a:lstStyle/>
          <a:p>
            <a:pPr>
              <a:buNone/>
            </a:pPr>
            <a:r>
              <a:rPr lang="ru-RU" sz="2000" dirty="0" smtClean="0">
                <a:latin typeface="Times New Roman" pitchFamily="18" charset="0"/>
                <a:cs typeface="Times New Roman" pitchFamily="18" charset="0"/>
              </a:rPr>
              <a:t>     </a:t>
            </a:r>
          </a:p>
          <a:p>
            <a:pPr>
              <a:buNone/>
            </a:pPr>
            <a:r>
              <a:rPr lang="ru-RU" sz="2000" dirty="0" smtClean="0">
                <a:latin typeface="Times New Roman" pitchFamily="18" charset="0"/>
                <a:cs typeface="Times New Roman" pitchFamily="18" charset="0"/>
              </a:rPr>
              <a:t>     Порядок проведения аттестации </a:t>
            </a:r>
            <a:r>
              <a:rPr lang="ru-RU" sz="2000" dirty="0" smtClean="0">
                <a:latin typeface="Times New Roman" pitchFamily="18" charset="0"/>
              </a:rPr>
              <a:t>педагогических работников </a:t>
            </a:r>
            <a:br>
              <a:rPr lang="ru-RU" sz="2000" dirty="0" smtClean="0">
                <a:latin typeface="Times New Roman" pitchFamily="18" charset="0"/>
              </a:rPr>
            </a:br>
            <a:r>
              <a:rPr lang="ru-RU" sz="2000" dirty="0" smtClean="0">
                <a:latin typeface="Times New Roman" pitchFamily="18" charset="0"/>
              </a:rPr>
              <a:t>организаций, осуществляющих образовательную деятельность</a:t>
            </a:r>
          </a:p>
          <a:p>
            <a:pPr>
              <a:buNone/>
            </a:pPr>
            <a:r>
              <a:rPr lang="ru-RU" sz="2000" dirty="0" smtClean="0">
                <a:latin typeface="Times New Roman" pitchFamily="18" charset="0"/>
                <a:cs typeface="Times New Roman" pitchFamily="18" charset="0"/>
              </a:rPr>
              <a:t>                              П.45</a:t>
            </a:r>
          </a:p>
          <a:p>
            <a:pPr>
              <a:buNone/>
            </a:pPr>
            <a:endParaRPr lang="ru-RU" sz="2000" dirty="0" smtClean="0">
              <a:latin typeface="Times New Roman" pitchFamily="18" charset="0"/>
              <a:cs typeface="Times New Roman" pitchFamily="18" charset="0"/>
            </a:endParaRPr>
          </a:p>
          <a:p>
            <a:pPr>
              <a:buNone/>
            </a:pPr>
            <a:endParaRPr lang="ru-RU" sz="2000" dirty="0" smtClean="0">
              <a:latin typeface="Times New Roman" pitchFamily="18" charset="0"/>
              <a:cs typeface="Times New Roman" pitchFamily="18" charset="0"/>
            </a:endParaRPr>
          </a:p>
          <a:p>
            <a:pPr>
              <a:buNone/>
            </a:pPr>
            <a:r>
              <a:rPr lang="ru-RU" sz="2000" dirty="0" smtClean="0">
                <a:latin typeface="Times New Roman" pitchFamily="18" charset="0"/>
                <a:cs typeface="Times New Roman" pitchFamily="18" charset="0"/>
              </a:rPr>
              <a:t>     На основании решений аттестационных комиссий о результатах аттестации педагогических работников соответствующие федеральные органы исполнительной власти или уполномоченные органы государственной власти субъектов Российской Федерации </a:t>
            </a:r>
            <a:r>
              <a:rPr lang="ru-RU" sz="2000" b="1" dirty="0" smtClean="0">
                <a:latin typeface="Times New Roman" pitchFamily="18" charset="0"/>
                <a:cs typeface="Times New Roman" pitchFamily="18" charset="0"/>
              </a:rPr>
              <a:t>издают распорядительные акты </a:t>
            </a:r>
            <a:r>
              <a:rPr lang="ru-RU" sz="2000" dirty="0" smtClean="0">
                <a:latin typeface="Times New Roman" pitchFamily="18" charset="0"/>
                <a:cs typeface="Times New Roman" pitchFamily="18" charset="0"/>
              </a:rPr>
              <a:t>об установлении педагогическим работникам первой или высшей квалификационной категории со дня вынесения решения аттестационной комиссией, </a:t>
            </a:r>
            <a:r>
              <a:rPr lang="ru-RU" sz="2000" b="1" dirty="0" smtClean="0">
                <a:latin typeface="Times New Roman" pitchFamily="18" charset="0"/>
                <a:cs typeface="Times New Roman" pitchFamily="18" charset="0"/>
              </a:rPr>
              <a:t>которые размещаются на официальных сайтах</a:t>
            </a:r>
            <a:r>
              <a:rPr lang="ru-RU" sz="2000" dirty="0" smtClean="0">
                <a:latin typeface="Times New Roman" pitchFamily="18" charset="0"/>
                <a:cs typeface="Times New Roman" pitchFamily="18" charset="0"/>
              </a:rPr>
              <a:t> указанных органов в сети "Интернет".</a:t>
            </a:r>
            <a:r>
              <a:rPr lang="ru-RU" sz="1400" dirty="0" smtClean="0"/>
              <a:t/>
            </a:r>
            <a:br>
              <a:rPr lang="ru-RU" sz="1400" dirty="0" smtClean="0"/>
            </a:br>
            <a:r>
              <a:rPr lang="ru-RU" sz="1400" dirty="0" smtClean="0"/>
              <a:t/>
            </a:r>
            <a:br>
              <a:rPr lang="ru-RU" sz="1400" dirty="0" smtClean="0"/>
            </a:br>
            <a:endParaRPr lang="ru-RU" sz="1400" b="1" dirty="0" smtClean="0"/>
          </a:p>
          <a:p>
            <a:pPr eaLnBrk="1">
              <a:lnSpc>
                <a:spcPct val="100000"/>
              </a:lnSpc>
              <a:buFont typeface="Times New Roman" pitchFamily="18" charset="0"/>
              <a:buNone/>
            </a:pPr>
            <a:endParaRPr lang="ru-RU" sz="1400" dirty="0" smtClean="0"/>
          </a:p>
          <a:p>
            <a:pPr eaLnBrk="1">
              <a:lnSpc>
                <a:spcPct val="100000"/>
              </a:lnSpc>
              <a:buFont typeface="Times New Roman" pitchFamily="18" charset="0"/>
              <a:buNone/>
            </a:pPr>
            <a:endParaRPr lang="ru-RU" sz="1400" dirty="0" smtClean="0">
              <a:latin typeface="Times New Roman" pitchFamily="18" charset="0"/>
            </a:endParaRPr>
          </a:p>
        </p:txBody>
      </p:sp>
      <p:sp>
        <p:nvSpPr>
          <p:cNvPr id="4" name="Rectangle 2"/>
          <p:cNvSpPr txBox="1">
            <a:spLocks noChangeArrowheads="1"/>
          </p:cNvSpPr>
          <p:nvPr/>
        </p:nvSpPr>
        <p:spPr>
          <a:xfrm>
            <a:off x="457200" y="0"/>
            <a:ext cx="8218488" cy="1700808"/>
          </a:xfrm>
          <a:prstGeom prst="rect">
            <a:avLst/>
          </a:prstGeom>
        </p:spPr>
        <p:txBody>
          <a:bodyPr vert="horz" lIns="0" rIns="0" bIns="0" anchor="b">
            <a:normAutofit fontScale="7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2000" b="1" i="0" u="none" strike="noStrike" kern="1200" cap="none" spc="0" normalizeH="0" baseline="0" noProof="0" dirty="0" smtClean="0">
                <a:ln>
                  <a:noFill/>
                </a:ln>
                <a:solidFill>
                  <a:schemeClr val="tx2"/>
                </a:solidFill>
                <a:effectLst/>
                <a:uLnTx/>
                <a:uFillTx/>
                <a:latin typeface="+mj-lt"/>
                <a:ea typeface="+mj-ea"/>
                <a:cs typeface="+mj-cs"/>
              </a:rPr>
              <a:t/>
            </a:r>
            <a:br>
              <a:rPr kumimoji="0" lang="ru-RU" sz="2000" b="1" i="0" u="none" strike="noStrike" kern="1200" cap="none" spc="0" normalizeH="0" baseline="0" noProof="0" dirty="0" smtClean="0">
                <a:ln>
                  <a:noFill/>
                </a:ln>
                <a:solidFill>
                  <a:schemeClr val="tx2"/>
                </a:solidFill>
                <a:effectLst/>
                <a:uLnTx/>
                <a:uFillTx/>
                <a:latin typeface="+mj-lt"/>
                <a:ea typeface="+mj-ea"/>
                <a:cs typeface="+mj-cs"/>
              </a:rPr>
            </a:br>
            <a:r>
              <a:rPr kumimoji="0" lang="ru-RU" sz="2000" b="1" i="0" u="none" strike="noStrike" kern="1200" cap="none" spc="0" normalizeH="0" baseline="0" noProof="0" dirty="0" smtClean="0">
                <a:ln>
                  <a:noFill/>
                </a:ln>
                <a:solidFill>
                  <a:schemeClr val="tx2"/>
                </a:solidFill>
                <a:effectLst/>
                <a:uLnTx/>
                <a:uFillTx/>
                <a:latin typeface="+mj-lt"/>
                <a:ea typeface="+mj-ea"/>
                <a:cs typeface="+mj-cs"/>
              </a:rPr>
              <a:t/>
            </a:r>
            <a:br>
              <a:rPr kumimoji="0" lang="ru-RU" sz="2000" b="1" i="0" u="none" strike="noStrike" kern="1200" cap="none" spc="0" normalizeH="0" baseline="0" noProof="0" dirty="0" smtClean="0">
                <a:ln>
                  <a:noFill/>
                </a:ln>
                <a:solidFill>
                  <a:schemeClr val="tx2"/>
                </a:solidFill>
                <a:effectLst/>
                <a:uLnTx/>
                <a:uFillTx/>
                <a:latin typeface="+mj-lt"/>
                <a:ea typeface="+mj-ea"/>
                <a:cs typeface="+mj-cs"/>
              </a:rPr>
            </a:br>
            <a:r>
              <a:rPr kumimoji="0" lang="ru-RU" sz="2000" b="1" i="0" u="none" strike="noStrike" kern="1200" cap="none" spc="0" normalizeH="0" baseline="0" noProof="0" dirty="0" smtClean="0">
                <a:ln>
                  <a:noFill/>
                </a:ln>
                <a:solidFill>
                  <a:schemeClr val="tx2"/>
                </a:solidFill>
                <a:effectLst/>
                <a:uLnTx/>
                <a:uFillTx/>
                <a:latin typeface="+mj-lt"/>
                <a:ea typeface="+mj-ea"/>
                <a:cs typeface="+mj-cs"/>
              </a:rPr>
              <a:t/>
            </a:r>
            <a:br>
              <a:rPr kumimoji="0" lang="ru-RU" sz="2000" b="1" i="0" u="none" strike="noStrike" kern="1200" cap="none" spc="0" normalizeH="0" baseline="0" noProof="0" dirty="0" smtClean="0">
                <a:ln>
                  <a:noFill/>
                </a:ln>
                <a:solidFill>
                  <a:schemeClr val="tx2"/>
                </a:solidFill>
                <a:effectLst/>
                <a:uLnTx/>
                <a:uFillTx/>
                <a:latin typeface="+mj-lt"/>
                <a:ea typeface="+mj-ea"/>
                <a:cs typeface="+mj-cs"/>
              </a:rPr>
            </a:br>
            <a:r>
              <a:rPr kumimoji="0" lang="ru-RU" sz="2000" b="1" i="0" u="none" strike="noStrike" kern="1200" cap="none" spc="0" normalizeH="0" baseline="0" noProof="0" dirty="0" smtClean="0">
                <a:ln>
                  <a:noFill/>
                </a:ln>
                <a:solidFill>
                  <a:schemeClr val="tx2"/>
                </a:solidFill>
                <a:effectLst/>
                <a:uLnTx/>
                <a:uFillTx/>
                <a:latin typeface="+mj-lt"/>
                <a:ea typeface="+mj-ea"/>
                <a:cs typeface="+mj-cs"/>
              </a:rPr>
              <a:t/>
            </a:r>
            <a:br>
              <a:rPr kumimoji="0" lang="ru-RU" sz="2000" b="1" i="0" u="none" strike="noStrike" kern="1200" cap="none" spc="0" normalizeH="0" baseline="0" noProof="0" dirty="0" smtClean="0">
                <a:ln>
                  <a:noFill/>
                </a:ln>
                <a:solidFill>
                  <a:schemeClr val="tx2"/>
                </a:solidFill>
                <a:effectLst/>
                <a:uLnTx/>
                <a:uFillTx/>
                <a:latin typeface="+mj-lt"/>
                <a:ea typeface="+mj-ea"/>
                <a:cs typeface="+mj-cs"/>
              </a:rPr>
            </a:br>
            <a:r>
              <a:rPr kumimoji="0" lang="ru-RU" sz="2700" b="1"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rPr>
              <a:t/>
            </a:r>
            <a:br>
              <a:rPr kumimoji="0" lang="ru-RU" sz="2700" b="1"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rPr>
            </a:br>
            <a:r>
              <a:rPr kumimoji="0" lang="ru-RU" sz="3600" b="1"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rPr>
              <a:t>Аттестация педагогических работников </a:t>
            </a:r>
            <a:r>
              <a:rPr kumimoji="0" lang="ru-RU" sz="3600" b="0"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rPr>
              <a:t/>
            </a:r>
            <a:br>
              <a:rPr kumimoji="0" lang="ru-RU" sz="3600" b="0"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rPr>
            </a:br>
            <a:r>
              <a:rPr kumimoji="0" lang="ru-RU" sz="3600" b="1"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rPr>
              <a:t>в целях установления квалификационной категории</a:t>
            </a:r>
            <a:endParaRPr kumimoji="0" lang="ru-RU" sz="3600" b="0" i="0" u="none" strike="noStrike" kern="1200" cap="none" spc="0" normalizeH="0" baseline="0" noProof="0" dirty="0" smtClean="0">
              <a:ln>
                <a:noFill/>
              </a:ln>
              <a:solidFill>
                <a:schemeClr val="tx2"/>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764704"/>
            <a:ext cx="7867650" cy="3672408"/>
          </a:xfrm>
        </p:spPr>
        <p:txBody>
          <a:bodyPr>
            <a:normAutofit fontScale="90000"/>
          </a:bodyPr>
          <a:lstStyle/>
          <a:p>
            <a:pPr eaLnBrk="1"/>
            <a:r>
              <a:rPr lang="ru-RU" sz="4200" i="0" dirty="0" smtClean="0">
                <a:solidFill>
                  <a:srgbClr val="5D194F"/>
                </a:solidFill>
                <a:latin typeface="Times New Roman" pitchFamily="18" charset="0"/>
              </a:rPr>
              <a:t>Об организации и проведении аттестации педагогических работников организаций, осуществляющих образовательную деятельность на территории Свердловской области</a:t>
            </a:r>
          </a:p>
        </p:txBody>
      </p:sp>
      <p:sp>
        <p:nvSpPr>
          <p:cNvPr id="4099" name="Rectangle 3"/>
          <p:cNvSpPr>
            <a:spLocks noGrp="1" noChangeArrowheads="1"/>
          </p:cNvSpPr>
          <p:nvPr>
            <p:ph idx="1"/>
          </p:nvPr>
        </p:nvSpPr>
        <p:spPr>
          <a:xfrm>
            <a:off x="746125" y="4581127"/>
            <a:ext cx="7635875" cy="1676797"/>
          </a:xfrm>
        </p:spPr>
        <p:txBody>
          <a:bodyPr/>
          <a:lstStyle/>
          <a:p>
            <a:pPr algn="r" eaLnBrk="1" hangingPunct="1">
              <a:lnSpc>
                <a:spcPct val="104000"/>
              </a:lnSpc>
              <a:buFont typeface="Times New Roman" pitchFamily="18" charset="0"/>
              <a:buNone/>
            </a:pPr>
            <a:r>
              <a:rPr lang="ru-RU" sz="2000" dirty="0" smtClean="0">
                <a:solidFill>
                  <a:srgbClr val="000000"/>
                </a:solidFill>
                <a:latin typeface="Times New Roman" pitchFamily="18" charset="0"/>
              </a:rPr>
              <a:t>                                                          Приказ Министерства общего и профессионального образования Свердловской области</a:t>
            </a:r>
          </a:p>
          <a:p>
            <a:pPr algn="r" eaLnBrk="1" hangingPunct="1">
              <a:lnSpc>
                <a:spcPct val="104000"/>
              </a:lnSpc>
              <a:buFont typeface="Times New Roman" pitchFamily="18" charset="0"/>
              <a:buNone/>
            </a:pPr>
            <a:r>
              <a:rPr lang="ru-RU" sz="2000" dirty="0" smtClean="0">
                <a:solidFill>
                  <a:srgbClr val="000000"/>
                </a:solidFill>
                <a:latin typeface="Times New Roman" pitchFamily="18" charset="0"/>
              </a:rPr>
              <a:t> от 30 декабря 2014 г. № 331-д </a:t>
            </a:r>
          </a:p>
          <a:p>
            <a:pPr algn="r" eaLnBrk="1" hangingPunct="1">
              <a:lnSpc>
                <a:spcPct val="104000"/>
              </a:lnSpc>
              <a:buFont typeface="Times New Roman" pitchFamily="18" charset="0"/>
              <a:buNone/>
            </a:pPr>
            <a:r>
              <a:rPr lang="ru-RU" sz="2000" dirty="0" smtClean="0">
                <a:solidFill>
                  <a:srgbClr val="000000"/>
                </a:solidFill>
                <a:latin typeface="Times New Roman" pitchFamily="18" charset="0"/>
              </a:rPr>
              <a:t>                                 </a:t>
            </a:r>
          </a:p>
          <a:p>
            <a:pPr eaLnBrk="1">
              <a:buFont typeface="Times New Roman" pitchFamily="18" charset="0"/>
              <a:buNone/>
            </a:pPr>
            <a:endParaRPr lang="ru-RU" sz="2000" dirty="0" smtClean="0">
              <a:latin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Autofit/>
          </a:bodyPr>
          <a:lstStyle/>
          <a:p>
            <a:pPr>
              <a:lnSpc>
                <a:spcPct val="104000"/>
              </a:lnSpc>
            </a:pPr>
            <a:r>
              <a:rPr lang="ru-RU" sz="1800" b="1" dirty="0" smtClean="0">
                <a:latin typeface="Times New Roman" pitchFamily="18" charset="0"/>
                <a:cs typeface="Times New Roman" pitchFamily="18" charset="0"/>
              </a:rPr>
              <a:t>Приказ Министерства общего и профессионального образования Свердловской области  от 3</a:t>
            </a:r>
            <a:r>
              <a:rPr lang="en-US" sz="1800" b="1" dirty="0" smtClean="0">
                <a:latin typeface="Times New Roman" pitchFamily="18" charset="0"/>
                <a:cs typeface="Times New Roman" pitchFamily="18" charset="0"/>
              </a:rPr>
              <a:t>0</a:t>
            </a:r>
            <a:r>
              <a:rPr lang="ru-RU" sz="1800" b="1" dirty="0" smtClean="0">
                <a:latin typeface="Times New Roman" pitchFamily="18" charset="0"/>
                <a:cs typeface="Times New Roman" pitchFamily="18" charset="0"/>
              </a:rPr>
              <a:t> декабря 2014 г. № 33</a:t>
            </a:r>
            <a:r>
              <a:rPr lang="en-US" sz="1800" b="1" dirty="0" smtClean="0">
                <a:latin typeface="Times New Roman" pitchFamily="18" charset="0"/>
                <a:cs typeface="Times New Roman" pitchFamily="18" charset="0"/>
              </a:rPr>
              <a:t>1</a:t>
            </a:r>
            <a:r>
              <a:rPr lang="ru-RU" sz="1800" b="1" dirty="0" smtClean="0">
                <a:latin typeface="Times New Roman" pitchFamily="18" charset="0"/>
                <a:cs typeface="Times New Roman" pitchFamily="18" charset="0"/>
              </a:rPr>
              <a:t>-д </a:t>
            </a:r>
          </a:p>
        </p:txBody>
      </p:sp>
      <p:sp>
        <p:nvSpPr>
          <p:cNvPr id="3" name="Содержимое 2"/>
          <p:cNvSpPr>
            <a:spLocks noGrp="1"/>
          </p:cNvSpPr>
          <p:nvPr>
            <p:ph idx="1"/>
          </p:nvPr>
        </p:nvSpPr>
        <p:spPr>
          <a:xfrm>
            <a:off x="457200" y="2060848"/>
            <a:ext cx="8229600" cy="3528392"/>
          </a:xfrm>
        </p:spPr>
        <p:txBody>
          <a:bodyPr>
            <a:noAutofit/>
          </a:bodyPr>
          <a:lstStyle/>
          <a:p>
            <a:pPr marL="0" indent="0">
              <a:buNone/>
            </a:pPr>
            <a:r>
              <a:rPr lang="ru-RU" sz="1400" dirty="0" smtClean="0"/>
              <a:t>1. Утвердить </a:t>
            </a:r>
            <a:r>
              <a:rPr lang="ru-RU" sz="1400" dirty="0"/>
              <a:t>Положение об Аттестационной комиссии Министерства общего и профессионального образования Свердловской области (прилагается</a:t>
            </a:r>
            <a:r>
              <a:rPr lang="ru-RU" sz="1400" dirty="0" smtClean="0"/>
              <a:t>).</a:t>
            </a:r>
            <a:endParaRPr lang="en-US" sz="1400" dirty="0" smtClean="0"/>
          </a:p>
          <a:p>
            <a:pPr marL="0" indent="0">
              <a:buNone/>
            </a:pPr>
            <a:endParaRPr lang="ru-RU" sz="1400" dirty="0"/>
          </a:p>
          <a:p>
            <a:pPr marL="0" indent="0">
              <a:buNone/>
            </a:pPr>
            <a:r>
              <a:rPr lang="ru-RU" sz="1400" dirty="0"/>
              <a:t>2. Утвердить Организационно-содержательную схему организации </a:t>
            </a:r>
            <a:r>
              <a:rPr lang="ru-RU" sz="1400" dirty="0" smtClean="0"/>
              <a:t>и </a:t>
            </a:r>
            <a:r>
              <a:rPr lang="ru-RU" sz="1400" dirty="0"/>
              <a:t>проведения аттестации педагогических работников образовательных организаций, осуществляющих образовательную деятельность на территории Свердловской области (прилагается</a:t>
            </a:r>
            <a:r>
              <a:rPr lang="ru-RU" sz="1400" dirty="0" smtClean="0"/>
              <a:t>).</a:t>
            </a:r>
            <a:endParaRPr lang="en-US" sz="1400" dirty="0" smtClean="0"/>
          </a:p>
          <a:p>
            <a:pPr marL="0" indent="0">
              <a:buNone/>
            </a:pPr>
            <a:endParaRPr lang="ru-RU" sz="1400" dirty="0"/>
          </a:p>
          <a:p>
            <a:pPr marL="0" indent="0">
              <a:buNone/>
            </a:pPr>
            <a:r>
              <a:rPr lang="ru-RU" sz="1400" dirty="0"/>
              <a:t>3. Утвердить формы предъявления аттестующимися педагогическими работниками результатов работы за межаттестационный период для оценки профессиональной деятельности в целях установления квалификационной категории (прилагаются).</a:t>
            </a:r>
          </a:p>
          <a:p>
            <a:pPr marL="0" indent="0">
              <a:buNone/>
            </a:pPr>
            <a:r>
              <a:rPr lang="ru-RU" sz="1400" dirty="0"/>
              <a:t> </a:t>
            </a:r>
          </a:p>
          <a:p>
            <a:pPr marL="0" indent="0">
              <a:buNone/>
            </a:pPr>
            <a:r>
              <a:rPr lang="ru-RU" sz="1400" dirty="0"/>
              <a:t>4. Утвердить форму для фиксирования результатов оценки профессиональной деятельности в целях установления квалификационной категории (прилагаются). </a:t>
            </a:r>
          </a:p>
          <a:p>
            <a:pPr marL="0" indent="0">
              <a:buNone/>
            </a:pPr>
            <a:endParaRPr lang="ru-RU" sz="1400" dirty="0"/>
          </a:p>
        </p:txBody>
      </p:sp>
    </p:spTree>
    <p:extLst>
      <p:ext uri="{BB962C8B-B14F-4D97-AF65-F5344CB8AC3E}">
        <p14:creationId xmlns:p14="http://schemas.microsoft.com/office/powerpoint/2010/main" val="25743069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11188" y="764704"/>
            <a:ext cx="7867650" cy="3672408"/>
          </a:xfrm>
        </p:spPr>
        <p:txBody>
          <a:bodyPr>
            <a:normAutofit fontScale="90000"/>
          </a:bodyPr>
          <a:lstStyle/>
          <a:p>
            <a:pPr eaLnBrk="1"/>
            <a:r>
              <a:rPr lang="ru-RU" sz="4200" i="0" dirty="0" smtClean="0">
                <a:solidFill>
                  <a:srgbClr val="5D194F"/>
                </a:solidFill>
                <a:latin typeface="Times New Roman" pitchFamily="18" charset="0"/>
              </a:rPr>
              <a:t>Об организации в 2015 аттестационном году деятельности Аттестационной комиссии Министерства общего и профессионального образования Свердловской области</a:t>
            </a:r>
          </a:p>
        </p:txBody>
      </p:sp>
      <p:sp>
        <p:nvSpPr>
          <p:cNvPr id="4099" name="Rectangle 3"/>
          <p:cNvSpPr>
            <a:spLocks noGrp="1" noChangeArrowheads="1"/>
          </p:cNvSpPr>
          <p:nvPr>
            <p:ph idx="1"/>
          </p:nvPr>
        </p:nvSpPr>
        <p:spPr>
          <a:xfrm>
            <a:off x="746125" y="4581127"/>
            <a:ext cx="7635875" cy="1676797"/>
          </a:xfrm>
        </p:spPr>
        <p:txBody>
          <a:bodyPr/>
          <a:lstStyle/>
          <a:p>
            <a:pPr algn="r" eaLnBrk="1" hangingPunct="1">
              <a:lnSpc>
                <a:spcPct val="104000"/>
              </a:lnSpc>
              <a:buFont typeface="Times New Roman" pitchFamily="18" charset="0"/>
              <a:buNone/>
            </a:pPr>
            <a:r>
              <a:rPr lang="ru-RU" sz="2000" dirty="0" smtClean="0">
                <a:solidFill>
                  <a:srgbClr val="000000"/>
                </a:solidFill>
                <a:latin typeface="Times New Roman" pitchFamily="18" charset="0"/>
              </a:rPr>
              <a:t>                                                          Приказ Министерства общего и профессионального образования Свердловской области</a:t>
            </a:r>
          </a:p>
          <a:p>
            <a:pPr algn="r" eaLnBrk="1" hangingPunct="1">
              <a:lnSpc>
                <a:spcPct val="104000"/>
              </a:lnSpc>
              <a:buFont typeface="Times New Roman" pitchFamily="18" charset="0"/>
              <a:buNone/>
            </a:pPr>
            <a:r>
              <a:rPr lang="ru-RU" sz="2000" dirty="0" smtClean="0">
                <a:solidFill>
                  <a:srgbClr val="000000"/>
                </a:solidFill>
                <a:latin typeface="Times New Roman" pitchFamily="18" charset="0"/>
              </a:rPr>
              <a:t> от 31 декабря 2014 г. № 336-д </a:t>
            </a:r>
          </a:p>
          <a:p>
            <a:pPr algn="r" eaLnBrk="1" hangingPunct="1">
              <a:lnSpc>
                <a:spcPct val="104000"/>
              </a:lnSpc>
              <a:buFont typeface="Times New Roman" pitchFamily="18" charset="0"/>
              <a:buNone/>
            </a:pPr>
            <a:r>
              <a:rPr lang="ru-RU" sz="2000" dirty="0" smtClean="0">
                <a:solidFill>
                  <a:srgbClr val="000000"/>
                </a:solidFill>
                <a:latin typeface="Times New Roman" pitchFamily="18" charset="0"/>
              </a:rPr>
              <a:t>                                 </a:t>
            </a:r>
          </a:p>
          <a:p>
            <a:pPr eaLnBrk="1">
              <a:buFont typeface="Times New Roman" pitchFamily="18" charset="0"/>
              <a:buNone/>
            </a:pPr>
            <a:endParaRPr lang="ru-RU" sz="2000" dirty="0" smtClean="0">
              <a:latin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636680"/>
          </a:xfrm>
        </p:spPr>
        <p:txBody>
          <a:bodyPr>
            <a:noAutofit/>
          </a:bodyPr>
          <a:lstStyle/>
          <a:p>
            <a:pPr>
              <a:lnSpc>
                <a:spcPct val="104000"/>
              </a:lnSpc>
            </a:pPr>
            <a:r>
              <a:rPr lang="ru-RU" sz="1800" b="1" dirty="0" smtClean="0">
                <a:latin typeface="Times New Roman" pitchFamily="18" charset="0"/>
                <a:cs typeface="Times New Roman" pitchFamily="18" charset="0"/>
              </a:rPr>
              <a:t>Приказ Министерства общего и профессионального образования Свердловской области  от 31 декабря 2014 г. № 336-д </a:t>
            </a:r>
          </a:p>
        </p:txBody>
      </p:sp>
      <p:sp>
        <p:nvSpPr>
          <p:cNvPr id="3" name="Содержимое 2"/>
          <p:cNvSpPr>
            <a:spLocks noGrp="1"/>
          </p:cNvSpPr>
          <p:nvPr>
            <p:ph idx="1"/>
          </p:nvPr>
        </p:nvSpPr>
        <p:spPr>
          <a:xfrm>
            <a:off x="457200" y="2060848"/>
            <a:ext cx="8229600" cy="3528392"/>
          </a:xfrm>
        </p:spPr>
        <p:txBody>
          <a:bodyPr>
            <a:noAutofit/>
          </a:bodyPr>
          <a:lstStyle/>
          <a:p>
            <a:pPr>
              <a:buNone/>
            </a:pPr>
            <a:r>
              <a:rPr lang="ru-RU" sz="1400" dirty="0" smtClean="0">
                <a:latin typeface="Times New Roman" pitchFamily="18" charset="0"/>
                <a:cs typeface="Times New Roman" pitchFamily="18" charset="0"/>
              </a:rPr>
              <a:t>1.     Утвердить состав Аттестационной комиссии Министерства общего и профессионального образования Свердловской области на 2015 аттестационный год .</a:t>
            </a:r>
          </a:p>
          <a:p>
            <a:pPr>
              <a:buNone/>
            </a:pPr>
            <a:endParaRPr lang="ru-RU" sz="1400" dirty="0" smtClean="0">
              <a:latin typeface="Times New Roman" pitchFamily="18" charset="0"/>
              <a:cs typeface="Times New Roman" pitchFamily="18" charset="0"/>
            </a:endParaRPr>
          </a:p>
          <a:p>
            <a:pPr>
              <a:buNone/>
            </a:pPr>
            <a:r>
              <a:rPr lang="ru-RU" sz="1400" dirty="0" smtClean="0">
                <a:latin typeface="Times New Roman" pitchFamily="18" charset="0"/>
                <a:cs typeface="Times New Roman" pitchFamily="18" charset="0"/>
              </a:rPr>
              <a:t>2.    Создать рабочие группы Аттестационной комиссии Министерства общего и профессионального образования Свердловской области в управленческих округах и муниципальных образованиях Свердловской области  в 2015 аттестационном году (приложение № 1).</a:t>
            </a:r>
          </a:p>
          <a:p>
            <a:pPr>
              <a:buNone/>
            </a:pPr>
            <a:endParaRPr lang="ru-RU" sz="1400" dirty="0" smtClean="0">
              <a:latin typeface="Times New Roman" pitchFamily="18" charset="0"/>
              <a:cs typeface="Times New Roman" pitchFamily="18" charset="0"/>
            </a:endParaRPr>
          </a:p>
          <a:p>
            <a:pPr>
              <a:buNone/>
            </a:pPr>
            <a:r>
              <a:rPr lang="ru-RU" sz="1400" dirty="0" smtClean="0">
                <a:latin typeface="Times New Roman" pitchFamily="18" charset="0"/>
                <a:cs typeface="Times New Roman" pitchFamily="18" charset="0"/>
              </a:rPr>
              <a:t>3.    Установить нормы времени для расчета объема работы за организацию  и проведение оценки профессиональной деятельности педагогических работников, аттестующихся в целях установления квалификационной категории в 2015 аттестационном году (приложение № 2).</a:t>
            </a:r>
          </a:p>
          <a:p>
            <a:pPr>
              <a:buNone/>
            </a:pPr>
            <a:r>
              <a:rPr lang="ru-RU" sz="1400" dirty="0" smtClean="0">
                <a:latin typeface="Times New Roman" pitchFamily="18" charset="0"/>
                <a:cs typeface="Times New Roman" pitchFamily="18" charset="0"/>
              </a:rPr>
              <a:t> </a:t>
            </a:r>
          </a:p>
          <a:p>
            <a:pPr>
              <a:buNone/>
            </a:pPr>
            <a:r>
              <a:rPr lang="ru-RU" sz="1400" dirty="0" smtClean="0">
                <a:latin typeface="Times New Roman" pitchFamily="18" charset="0"/>
                <a:cs typeface="Times New Roman" pitchFamily="18" charset="0"/>
              </a:rPr>
              <a:t>4.    Утвердить состав экспертов для формирования в 2015 аттестационном году экспертных комиссий для осуществления оценки профессиональной деятельности педагогических работников, аттестующихся в целях установления квалификационной категории (прилагается). </a:t>
            </a:r>
          </a:p>
          <a:p>
            <a:pPr>
              <a:buNone/>
            </a:pPr>
            <a:endParaRPr lang="ru-RU" sz="1400" dirty="0" smtClean="0">
              <a:latin typeface="Times New Roman" pitchFamily="18" charset="0"/>
              <a:cs typeface="Times New Roman" pitchFamily="18" charset="0"/>
            </a:endParaRPr>
          </a:p>
          <a:p>
            <a:pPr>
              <a:buNone/>
            </a:pPr>
            <a:r>
              <a:rPr lang="ru-RU" sz="1400" dirty="0" smtClean="0">
                <a:latin typeface="Times New Roman" pitchFamily="18" charset="0"/>
                <a:cs typeface="Times New Roman" pitchFamily="18" charset="0"/>
              </a:rPr>
              <a:t>5.    Утвердить оценочный инструментарий, определяющий требования   к компетенциям педагогических работников, аттестующихся с целью установления квалификационных категорий, для оценивания результатов профессиональной деятельности педагогических работников  за межаттестационный период (прилагается).</a:t>
            </a:r>
            <a:endParaRPr lang="ru-RU" sz="1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827584" y="-516220"/>
            <a:ext cx="7632848"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defTabSz="914400" fontAlgn="base">
              <a:lnSpc>
                <a:spcPct val="100000"/>
              </a:lnSpc>
              <a:spcBef>
                <a:spcPct val="0"/>
              </a:spcBef>
              <a:spcAft>
                <a:spcPct val="0"/>
              </a:spcAft>
              <a:buClrTx/>
              <a:buSzTx/>
              <a:tabLst/>
            </a:pP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endParaRPr lang="en-US" sz="2400" dirty="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endParaRPr lang="en-US" sz="2400" dirty="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СОГЛАШЕНИЕ</a:t>
            </a:r>
            <a:endParaRPr lang="ru-RU" sz="2400" dirty="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a:solidFill>
                  <a:srgbClr val="5D194F"/>
                </a:solidFill>
                <a:latin typeface="Times New Roman" pitchFamily="18" charset="0"/>
                <a:ea typeface="+mj-ea"/>
                <a:cs typeface="+mj-cs"/>
              </a:rPr>
              <a:t>между</a:t>
            </a:r>
          </a:p>
          <a:p>
            <a:pPr marR="0" lvl="0" defTabSz="914400" fontAlgn="base">
              <a:lnSpc>
                <a:spcPct val="100000"/>
              </a:lnSpc>
              <a:spcBef>
                <a:spcPct val="0"/>
              </a:spcBef>
              <a:spcAft>
                <a:spcPct val="0"/>
              </a:spcAft>
              <a:buClrTx/>
              <a:buSzTx/>
              <a:tabLst/>
            </a:pPr>
            <a:r>
              <a:rPr lang="ru-RU" sz="2400" dirty="0">
                <a:solidFill>
                  <a:srgbClr val="5D194F"/>
                </a:solidFill>
                <a:latin typeface="Times New Roman" pitchFamily="18" charset="0"/>
                <a:ea typeface="+mj-ea"/>
                <a:cs typeface="+mj-cs"/>
              </a:rPr>
              <a:t>Министерством общего и </a:t>
            </a:r>
            <a:r>
              <a:rPr lang="ru-RU" sz="2400" dirty="0" smtClean="0">
                <a:solidFill>
                  <a:srgbClr val="5D194F"/>
                </a:solidFill>
                <a:latin typeface="Times New Roman" pitchFamily="18" charset="0"/>
                <a:ea typeface="+mj-ea"/>
                <a:cs typeface="+mj-cs"/>
              </a:rPr>
              <a:t>профессионального</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образования </a:t>
            </a:r>
            <a:r>
              <a:rPr lang="ru-RU" sz="2400" dirty="0">
                <a:solidFill>
                  <a:srgbClr val="5D194F"/>
                </a:solidFill>
                <a:latin typeface="Times New Roman" pitchFamily="18" charset="0"/>
                <a:ea typeface="+mj-ea"/>
                <a:cs typeface="+mj-cs"/>
              </a:rPr>
              <a:t>Свердловской области</a:t>
            </a:r>
            <a:r>
              <a:rPr lang="ru-RU" sz="2400" dirty="0" smtClean="0">
                <a:solidFill>
                  <a:srgbClr val="5D194F"/>
                </a:solidFill>
                <a:latin typeface="Times New Roman" pitchFamily="18" charset="0"/>
                <a:ea typeface="+mj-ea"/>
                <a:cs typeface="+mj-cs"/>
              </a:rPr>
              <a:t>,</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Ассоциацией </a:t>
            </a:r>
            <a:r>
              <a:rPr lang="ru-RU" sz="2400" dirty="0">
                <a:solidFill>
                  <a:srgbClr val="5D194F"/>
                </a:solidFill>
                <a:latin typeface="Times New Roman" pitchFamily="18" charset="0"/>
                <a:ea typeface="+mj-ea"/>
                <a:cs typeface="+mj-cs"/>
              </a:rPr>
              <a:t>«Совет </a:t>
            </a:r>
            <a:r>
              <a:rPr lang="ru-RU" sz="2400" dirty="0" smtClean="0">
                <a:solidFill>
                  <a:srgbClr val="5D194F"/>
                </a:solidFill>
                <a:latin typeface="Times New Roman" pitchFamily="18" charset="0"/>
                <a:ea typeface="+mj-ea"/>
                <a:cs typeface="+mj-cs"/>
              </a:rPr>
              <a:t>муниципальных</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образований </a:t>
            </a:r>
            <a:r>
              <a:rPr lang="ru-RU" sz="2400" dirty="0">
                <a:solidFill>
                  <a:srgbClr val="5D194F"/>
                </a:solidFill>
                <a:latin typeface="Times New Roman" pitchFamily="18" charset="0"/>
                <a:ea typeface="+mj-ea"/>
                <a:cs typeface="+mj-cs"/>
              </a:rPr>
              <a:t>Свердловской области</a:t>
            </a:r>
            <a:r>
              <a:rPr lang="ru-RU" sz="2400" dirty="0" smtClean="0">
                <a:solidFill>
                  <a:srgbClr val="5D194F"/>
                </a:solidFill>
                <a:latin typeface="Times New Roman" pitchFamily="18" charset="0"/>
                <a:ea typeface="+mj-ea"/>
                <a:cs typeface="+mj-cs"/>
              </a:rPr>
              <a:t>»</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и </a:t>
            </a:r>
            <a:r>
              <a:rPr lang="ru-RU" sz="2400" dirty="0">
                <a:solidFill>
                  <a:srgbClr val="5D194F"/>
                </a:solidFill>
                <a:latin typeface="Times New Roman" pitchFamily="18" charset="0"/>
                <a:ea typeface="+mj-ea"/>
                <a:cs typeface="+mj-cs"/>
              </a:rPr>
              <a:t>Свердловской </a:t>
            </a:r>
            <a:r>
              <a:rPr lang="ru-RU" sz="2400" dirty="0" smtClean="0">
                <a:solidFill>
                  <a:srgbClr val="5D194F"/>
                </a:solidFill>
                <a:latin typeface="Times New Roman" pitchFamily="18" charset="0"/>
                <a:ea typeface="+mj-ea"/>
                <a:cs typeface="+mj-cs"/>
              </a:rPr>
              <a:t>областной</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организацией </a:t>
            </a:r>
            <a:r>
              <a:rPr lang="ru-RU" sz="2400" dirty="0">
                <a:solidFill>
                  <a:srgbClr val="5D194F"/>
                </a:solidFill>
                <a:latin typeface="Times New Roman" pitchFamily="18" charset="0"/>
                <a:ea typeface="+mj-ea"/>
                <a:cs typeface="+mj-cs"/>
              </a:rPr>
              <a:t>Профсоюза </a:t>
            </a:r>
            <a:r>
              <a:rPr lang="ru-RU" sz="2400" dirty="0" smtClean="0">
                <a:solidFill>
                  <a:srgbClr val="5D194F"/>
                </a:solidFill>
                <a:latin typeface="Times New Roman" pitchFamily="18" charset="0"/>
                <a:ea typeface="+mj-ea"/>
                <a:cs typeface="+mj-cs"/>
              </a:rPr>
              <a:t>работников</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народного </a:t>
            </a:r>
            <a:r>
              <a:rPr lang="ru-RU" sz="2400" dirty="0">
                <a:solidFill>
                  <a:srgbClr val="5D194F"/>
                </a:solidFill>
                <a:latin typeface="Times New Roman" pitchFamily="18" charset="0"/>
                <a:ea typeface="+mj-ea"/>
                <a:cs typeface="+mj-cs"/>
              </a:rPr>
              <a:t>образования и науки </a:t>
            </a:r>
            <a:endParaRPr lang="en-US" sz="2400" dirty="0" smtClean="0">
              <a:solidFill>
                <a:srgbClr val="5D194F"/>
              </a:solidFill>
              <a:latin typeface="Times New Roman" pitchFamily="18" charset="0"/>
              <a:ea typeface="+mj-ea"/>
              <a:cs typeface="+mj-cs"/>
            </a:endParaRPr>
          </a:p>
          <a:p>
            <a:pPr marR="0" lvl="0" defTabSz="914400" fontAlgn="base">
              <a:lnSpc>
                <a:spcPct val="100000"/>
              </a:lnSpc>
              <a:spcBef>
                <a:spcPct val="0"/>
              </a:spcBef>
              <a:spcAft>
                <a:spcPct val="0"/>
              </a:spcAft>
              <a:buClrTx/>
              <a:buSzTx/>
              <a:tabLst/>
            </a:pPr>
            <a:r>
              <a:rPr lang="ru-RU" sz="2400" dirty="0" smtClean="0">
                <a:solidFill>
                  <a:srgbClr val="5D194F"/>
                </a:solidFill>
                <a:latin typeface="Times New Roman" pitchFamily="18" charset="0"/>
                <a:ea typeface="+mj-ea"/>
                <a:cs typeface="+mj-cs"/>
              </a:rPr>
              <a:t>Российской </a:t>
            </a:r>
            <a:r>
              <a:rPr lang="ru-RU" sz="2400" dirty="0">
                <a:solidFill>
                  <a:srgbClr val="5D194F"/>
                </a:solidFill>
                <a:latin typeface="Times New Roman" pitchFamily="18" charset="0"/>
                <a:ea typeface="+mj-ea"/>
                <a:cs typeface="+mj-cs"/>
              </a:rPr>
              <a:t>Федерации</a:t>
            </a:r>
          </a:p>
          <a:p>
            <a:pPr marR="0" lvl="0" defTabSz="914400" fontAlgn="base">
              <a:lnSpc>
                <a:spcPct val="100000"/>
              </a:lnSpc>
              <a:spcBef>
                <a:spcPct val="0"/>
              </a:spcBef>
              <a:spcAft>
                <a:spcPct val="0"/>
              </a:spcAft>
              <a:buClrTx/>
              <a:buSzTx/>
              <a:tabLst/>
            </a:pPr>
            <a:r>
              <a:rPr lang="ru-RU" sz="2400" dirty="0">
                <a:solidFill>
                  <a:srgbClr val="5D194F"/>
                </a:solidFill>
                <a:latin typeface="Times New Roman" pitchFamily="18" charset="0"/>
                <a:ea typeface="+mj-ea"/>
                <a:cs typeface="+mj-cs"/>
              </a:rPr>
              <a:t>на 2015 - 2017 </a:t>
            </a:r>
            <a:r>
              <a:rPr lang="ru-RU" sz="2400" dirty="0" err="1">
                <a:solidFill>
                  <a:srgbClr val="5D194F"/>
                </a:solidFill>
                <a:latin typeface="Times New Roman" pitchFamily="18" charset="0"/>
                <a:ea typeface="+mj-ea"/>
                <a:cs typeface="+mj-cs"/>
              </a:rPr>
              <a:t>г.г</a:t>
            </a:r>
            <a:r>
              <a:rPr lang="ru-RU" sz="2400" dirty="0">
                <a:solidFill>
                  <a:srgbClr val="5D194F"/>
                </a:solidFill>
                <a:latin typeface="Times New Roman" pitchFamily="18" charset="0"/>
                <a:ea typeface="+mj-ea"/>
                <a:cs typeface="+mj-cs"/>
              </a:rPr>
              <a:t>. </a:t>
            </a:r>
          </a:p>
        </p:txBody>
      </p:sp>
    </p:spTree>
    <p:extLst>
      <p:ext uri="{BB962C8B-B14F-4D97-AF65-F5344CB8AC3E}">
        <p14:creationId xmlns:p14="http://schemas.microsoft.com/office/powerpoint/2010/main" val="21509962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2801112"/>
          </a:xfrm>
        </p:spPr>
        <p:txBody>
          <a:bodyPr/>
          <a:lstStyle/>
          <a:p>
            <a:pPr algn="ctr"/>
            <a:r>
              <a:rPr lang="ru-RU" dirty="0" smtClean="0">
                <a:latin typeface="Times New Roman" pitchFamily="18" charset="0"/>
                <a:cs typeface="Times New Roman" pitchFamily="18" charset="0"/>
              </a:rPr>
              <a:t>Спасибо за внимание!</a:t>
            </a: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533400"/>
            <a:ext cx="8229600" cy="1527448"/>
          </a:xfrm>
        </p:spPr>
        <p:txBody>
          <a:bodyPr>
            <a:normAutofit fontScale="90000"/>
          </a:bodyPr>
          <a:lstStyle/>
          <a:p>
            <a:r>
              <a:rPr lang="ru-RU" sz="2400" b="1" dirty="0" smtClean="0"/>
              <a:t>Профессиональный стандарт </a:t>
            </a:r>
            <a:r>
              <a:rPr lang="ru-RU" sz="2400" b="1" dirty="0" smtClean="0"/>
              <a:t>Педагога </a:t>
            </a:r>
            <a:r>
              <a:rPr lang="ru-RU" sz="1800" b="1" dirty="0" smtClean="0"/>
              <a:t>(педагогическая деятельность в дошкольном, начальном общем, основном общем, среднем общем образовании) (воспитатель, учитель</a:t>
            </a:r>
            <a:r>
              <a:rPr lang="ru-RU" sz="1600" b="1" dirty="0" smtClean="0"/>
              <a:t>) </a:t>
            </a:r>
            <a:r>
              <a:rPr lang="ru-RU" sz="1600" dirty="0" smtClean="0"/>
              <a:t>(Об утверждении профессионального стандарта «Педагог (педагогическая деятельность в сфере дошкольного, начального общего, основного общего, среднего общего образования) (воспитатель, учитель)» Приказ Минтруда России №544н от 18 октября 2013 г.)</a:t>
            </a:r>
            <a:r>
              <a:rPr lang="ru-RU" sz="2400" dirty="0" smtClean="0"/>
              <a:t/>
            </a:r>
            <a:br>
              <a:rPr lang="ru-RU" sz="2400" dirty="0" smtClean="0"/>
            </a:br>
            <a:endParaRPr lang="ru-RU" sz="2400" dirty="0" smtClean="0"/>
          </a:p>
        </p:txBody>
      </p:sp>
      <p:sp>
        <p:nvSpPr>
          <p:cNvPr id="5123" name="Rectangle 3"/>
          <p:cNvSpPr>
            <a:spLocks noGrp="1" noChangeArrowheads="1"/>
          </p:cNvSpPr>
          <p:nvPr>
            <p:ph idx="1"/>
          </p:nvPr>
        </p:nvSpPr>
        <p:spPr>
          <a:xfrm>
            <a:off x="179512" y="1935480"/>
            <a:ext cx="8507288" cy="4661872"/>
          </a:xfrm>
        </p:spPr>
        <p:txBody>
          <a:bodyPr>
            <a:normAutofit/>
          </a:bodyPr>
          <a:lstStyle/>
          <a:p>
            <a:pPr eaLnBrk="1">
              <a:lnSpc>
                <a:spcPct val="100000"/>
              </a:lnSpc>
              <a:buFont typeface="Times New Roman" pitchFamily="18" charset="0"/>
              <a:buNone/>
            </a:pPr>
            <a:endParaRPr lang="ru-RU" sz="1800" dirty="0" smtClean="0">
              <a:latin typeface="Times New Roman" pitchFamily="18" charset="0"/>
            </a:endParaRPr>
          </a:p>
          <a:p>
            <a:endParaRPr lang="ru-RU" sz="1400" b="1" dirty="0" smtClean="0"/>
          </a:p>
          <a:p>
            <a:pPr eaLnBrk="1">
              <a:lnSpc>
                <a:spcPct val="100000"/>
              </a:lnSpc>
              <a:buFont typeface="Times New Roman" pitchFamily="18" charset="0"/>
              <a:buNone/>
            </a:pPr>
            <a:endParaRPr lang="ru-RU" sz="1400" dirty="0" smtClean="0"/>
          </a:p>
          <a:p>
            <a:pPr eaLnBrk="1">
              <a:lnSpc>
                <a:spcPct val="100000"/>
              </a:lnSpc>
              <a:buFont typeface="Times New Roman" pitchFamily="18" charset="0"/>
              <a:buNone/>
            </a:pPr>
            <a:endParaRPr lang="ru-RU" sz="1400" dirty="0" smtClean="0">
              <a:latin typeface="Times New Roman" pitchFamily="18" charset="0"/>
            </a:endParaRPr>
          </a:p>
        </p:txBody>
      </p:sp>
      <p:graphicFrame>
        <p:nvGraphicFramePr>
          <p:cNvPr id="4" name="Таблица 3"/>
          <p:cNvGraphicFramePr>
            <a:graphicFrameLocks noGrp="1"/>
          </p:cNvGraphicFramePr>
          <p:nvPr/>
        </p:nvGraphicFramePr>
        <p:xfrm>
          <a:off x="251521" y="2132856"/>
          <a:ext cx="8352926" cy="4161484"/>
        </p:xfrm>
        <a:graphic>
          <a:graphicData uri="http://schemas.openxmlformats.org/drawingml/2006/table">
            <a:tbl>
              <a:tblPr/>
              <a:tblGrid>
                <a:gridCol w="2117446"/>
                <a:gridCol w="6235480"/>
              </a:tblGrid>
              <a:tr h="1144472">
                <a:tc>
                  <a:txBody>
                    <a:bodyPr/>
                    <a:lstStyle/>
                    <a:p>
                      <a:pPr>
                        <a:lnSpc>
                          <a:spcPct val="115000"/>
                        </a:lnSpc>
                        <a:spcBef>
                          <a:spcPts val="750"/>
                        </a:spcBef>
                        <a:spcAft>
                          <a:spcPts val="750"/>
                        </a:spcAft>
                      </a:pPr>
                      <a:r>
                        <a:rPr lang="ru-RU" sz="1800" dirty="0">
                          <a:solidFill>
                            <a:srgbClr val="000000"/>
                          </a:solidFill>
                          <a:latin typeface="Times New Roman" pitchFamily="18" charset="0"/>
                          <a:ea typeface="Times New Roman"/>
                          <a:cs typeface="Times New Roman" pitchFamily="18" charset="0"/>
                        </a:rPr>
                        <a:t>Возможные наименования должностей</a:t>
                      </a:r>
                      <a:endParaRPr lang="ru-RU" sz="1800" dirty="0">
                        <a:latin typeface="Times New Roman" pitchFamily="18" charset="0"/>
                        <a:ea typeface="Calibri"/>
                        <a:cs typeface="Times New Roman" pitchFamily="18" charset="0"/>
                      </a:endParaRPr>
                    </a:p>
                  </a:txBody>
                  <a:tcPr marL="50800" marR="50800" marT="88900" marB="889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Bef>
                          <a:spcPts val="750"/>
                        </a:spcBef>
                        <a:spcAft>
                          <a:spcPts val="750"/>
                        </a:spcAft>
                      </a:pPr>
                      <a:r>
                        <a:rPr lang="ru-RU" sz="1800" dirty="0">
                          <a:solidFill>
                            <a:srgbClr val="000000"/>
                          </a:solidFill>
                          <a:latin typeface="Times New Roman" pitchFamily="18" charset="0"/>
                          <a:ea typeface="Times New Roman"/>
                          <a:cs typeface="Times New Roman" pitchFamily="18" charset="0"/>
                        </a:rPr>
                        <a:t>Учитель,</a:t>
                      </a:r>
                      <a:endParaRPr lang="ru-RU" sz="1800" dirty="0">
                        <a:latin typeface="Times New Roman" pitchFamily="18" charset="0"/>
                        <a:ea typeface="Calibri"/>
                        <a:cs typeface="Times New Roman" pitchFamily="18" charset="0"/>
                      </a:endParaRPr>
                    </a:p>
                    <a:p>
                      <a:pPr algn="ctr">
                        <a:lnSpc>
                          <a:spcPct val="115000"/>
                        </a:lnSpc>
                        <a:spcBef>
                          <a:spcPts val="750"/>
                        </a:spcBef>
                        <a:spcAft>
                          <a:spcPts val="750"/>
                        </a:spcAft>
                      </a:pPr>
                      <a:r>
                        <a:rPr lang="ru-RU" sz="1800" dirty="0">
                          <a:solidFill>
                            <a:srgbClr val="000000"/>
                          </a:solidFill>
                          <a:latin typeface="Times New Roman" pitchFamily="18" charset="0"/>
                          <a:ea typeface="Times New Roman"/>
                          <a:cs typeface="Times New Roman" pitchFamily="18" charset="0"/>
                        </a:rPr>
                        <a:t>Воспитатель</a:t>
                      </a:r>
                      <a:endParaRPr lang="ru-RU" sz="1800" dirty="0">
                        <a:latin typeface="Times New Roman" pitchFamily="18" charset="0"/>
                        <a:ea typeface="Calibri"/>
                        <a:cs typeface="Times New Roman" pitchFamily="18" charset="0"/>
                      </a:endParaRPr>
                    </a:p>
                  </a:txBody>
                  <a:tcPr marL="50800" marR="50800" marT="88900" marB="889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59984">
                <a:tc>
                  <a:txBody>
                    <a:bodyPr/>
                    <a:lstStyle/>
                    <a:p>
                      <a:pPr>
                        <a:lnSpc>
                          <a:spcPct val="115000"/>
                        </a:lnSpc>
                        <a:spcBef>
                          <a:spcPts val="750"/>
                        </a:spcBef>
                        <a:spcAft>
                          <a:spcPts val="750"/>
                        </a:spcAft>
                      </a:pPr>
                      <a:r>
                        <a:rPr lang="ru-RU" sz="1800" dirty="0">
                          <a:solidFill>
                            <a:srgbClr val="000000"/>
                          </a:solidFill>
                          <a:latin typeface="Times New Roman" pitchFamily="18" charset="0"/>
                          <a:ea typeface="Times New Roman"/>
                          <a:cs typeface="Times New Roman" pitchFamily="18" charset="0"/>
                        </a:rPr>
                        <a:t>Требования к образованию и обучению</a:t>
                      </a:r>
                      <a:endParaRPr lang="ru-RU" sz="1800" dirty="0">
                        <a:latin typeface="Times New Roman" pitchFamily="18" charset="0"/>
                        <a:ea typeface="Calibri"/>
                        <a:cs typeface="Times New Roman" pitchFamily="18" charset="0"/>
                      </a:endParaRPr>
                    </a:p>
                  </a:txBody>
                  <a:tcPr marL="50800" marR="50800" marT="88900" marB="889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Bef>
                          <a:spcPts val="750"/>
                        </a:spcBef>
                        <a:spcAft>
                          <a:spcPts val="750"/>
                        </a:spcAft>
                      </a:pPr>
                      <a:r>
                        <a:rPr lang="ru-RU" sz="1800" dirty="0">
                          <a:solidFill>
                            <a:srgbClr val="000000"/>
                          </a:solidFill>
                          <a:latin typeface="Times New Roman" pitchFamily="18" charset="0"/>
                          <a:ea typeface="Times New Roman"/>
                          <a:cs typeface="Times New Roman" pitchFamily="18" charset="0"/>
                        </a:rPr>
                        <a:t>Высшее профессиональное образование или среднее профессиональное образование по направлениям подготовки "Образование и педагогика" или в области, соответствующей преподаваемому предмету (с последующей профессиональной переподготовкой по профилю педагогической деятельности), либо высшее профессиональное образование или среднее профессиональное образование и дополнительное профессиональное образование по направлению деятельности в образовательной организации</a:t>
                      </a:r>
                      <a:endParaRPr lang="ru-RU" sz="1800" dirty="0">
                        <a:latin typeface="Times New Roman" pitchFamily="18" charset="0"/>
                        <a:ea typeface="Calibri"/>
                        <a:cs typeface="Times New Roman" pitchFamily="18" charset="0"/>
                      </a:endParaRPr>
                    </a:p>
                  </a:txBody>
                  <a:tcPr marL="50800" marR="50800" marT="88900" marB="889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609600"/>
            <a:ext cx="8229600" cy="1143000"/>
          </a:xfrm>
        </p:spPr>
        <p:txBody>
          <a:bodyPr/>
          <a:lstStyle/>
          <a:p>
            <a:pPr eaLnBrk="1"/>
            <a:r>
              <a:rPr lang="ru-RU" sz="2400" dirty="0" smtClean="0">
                <a:latin typeface="Times New Roman" pitchFamily="18" charset="0"/>
              </a:rPr>
              <a:t>Статья 48. </a:t>
            </a:r>
            <a:br>
              <a:rPr lang="ru-RU" sz="2400" dirty="0" smtClean="0">
                <a:latin typeface="Times New Roman" pitchFamily="18" charset="0"/>
              </a:rPr>
            </a:br>
            <a:r>
              <a:rPr lang="ru-RU" sz="2400" dirty="0" smtClean="0">
                <a:latin typeface="Times New Roman" pitchFamily="18" charset="0"/>
              </a:rPr>
              <a:t>Обязанности и ответственность педагогических работников</a:t>
            </a:r>
            <a:endParaRPr lang="ru-RU" sz="2400" dirty="0" smtClean="0">
              <a:solidFill>
                <a:srgbClr val="5D194F"/>
              </a:solidFill>
              <a:latin typeface="Times New Roman" pitchFamily="18" charset="0"/>
            </a:endParaRPr>
          </a:p>
        </p:txBody>
      </p:sp>
      <p:sp>
        <p:nvSpPr>
          <p:cNvPr id="6147" name="Rectangle 3"/>
          <p:cNvSpPr>
            <a:spLocks noGrp="1" noChangeArrowheads="1"/>
          </p:cNvSpPr>
          <p:nvPr>
            <p:ph idx="1"/>
          </p:nvPr>
        </p:nvSpPr>
        <p:spPr/>
        <p:txBody>
          <a:bodyPr/>
          <a:lstStyle/>
          <a:p>
            <a:pPr eaLnBrk="1">
              <a:lnSpc>
                <a:spcPct val="100000"/>
              </a:lnSpc>
              <a:buFont typeface="Times New Roman" pitchFamily="18" charset="0"/>
              <a:buNone/>
            </a:pPr>
            <a:r>
              <a:rPr lang="ru-RU" sz="1800" dirty="0" smtClean="0">
                <a:solidFill>
                  <a:srgbClr val="000000"/>
                </a:solidFill>
                <a:latin typeface="Times New Roman" pitchFamily="18" charset="0"/>
              </a:rPr>
              <a:t>П.</a:t>
            </a:r>
            <a:r>
              <a:rPr lang="ru-RU" sz="1800" b="1" dirty="0" smtClean="0">
                <a:solidFill>
                  <a:srgbClr val="000000"/>
                </a:solidFill>
                <a:latin typeface="Times New Roman" pitchFamily="18" charset="0"/>
              </a:rPr>
              <a:t>1.</a:t>
            </a:r>
            <a:r>
              <a:rPr lang="ru-RU" sz="1800" dirty="0" smtClean="0">
                <a:solidFill>
                  <a:srgbClr val="000000"/>
                </a:solidFill>
                <a:latin typeface="Times New Roman" pitchFamily="18" charset="0"/>
              </a:rPr>
              <a:t>Педагогические работники обязаны:</a:t>
            </a:r>
          </a:p>
          <a:p>
            <a:pPr eaLnBrk="1">
              <a:lnSpc>
                <a:spcPct val="100000"/>
              </a:lnSpc>
              <a:buFont typeface="Times New Roman" pitchFamily="18" charset="0"/>
              <a:buNone/>
            </a:pPr>
            <a:endParaRPr lang="ru-RU" sz="1800" dirty="0" smtClean="0">
              <a:solidFill>
                <a:srgbClr val="000000"/>
              </a:solidFill>
              <a:latin typeface="Times New Roman" pitchFamily="18" charset="0"/>
            </a:endParaRPr>
          </a:p>
          <a:p>
            <a:pPr eaLnBrk="1">
              <a:lnSpc>
                <a:spcPct val="100000"/>
              </a:lnSpc>
              <a:buFont typeface="Times New Roman" pitchFamily="18" charset="0"/>
              <a:buNone/>
            </a:pPr>
            <a:r>
              <a:rPr lang="ru-RU" sz="1800" dirty="0" smtClean="0">
                <a:latin typeface="Times New Roman" pitchFamily="18" charset="0"/>
              </a:rPr>
              <a:t>п.п.</a:t>
            </a:r>
            <a:r>
              <a:rPr lang="ru-RU" sz="1800" b="1" dirty="0" smtClean="0">
                <a:latin typeface="Times New Roman" pitchFamily="18" charset="0"/>
              </a:rPr>
              <a:t>1</a:t>
            </a:r>
            <a:r>
              <a:rPr lang="ru-RU" sz="1800" dirty="0" smtClean="0">
                <a:latin typeface="Times New Roman" pitchFamily="18" charset="0"/>
              </a:rPr>
              <a:t>. осуществлять свою деятельность на высоком профессиональном уровне, обеспечивать в полном объеме реализацию преподаваемых учебных предмета, курса, дисциплины (модуля) в соответствии с утвержденной рабочей программой; </a:t>
            </a:r>
          </a:p>
          <a:p>
            <a:pPr eaLnBrk="1">
              <a:lnSpc>
                <a:spcPct val="100000"/>
              </a:lnSpc>
              <a:buFont typeface="Times New Roman" pitchFamily="18" charset="0"/>
              <a:buNone/>
            </a:pPr>
            <a:endParaRPr lang="ru-RU" sz="1800" dirty="0" smtClean="0">
              <a:latin typeface="Times New Roman" pitchFamily="18" charset="0"/>
            </a:endParaRPr>
          </a:p>
          <a:p>
            <a:pPr eaLnBrk="1">
              <a:lnSpc>
                <a:spcPct val="100000"/>
              </a:lnSpc>
              <a:buFont typeface="Times New Roman" pitchFamily="18" charset="0"/>
              <a:buNone/>
            </a:pPr>
            <a:r>
              <a:rPr lang="ru-RU" sz="1800" dirty="0" smtClean="0">
                <a:solidFill>
                  <a:srgbClr val="000000"/>
                </a:solidFill>
                <a:latin typeface="Times New Roman" pitchFamily="18" charset="0"/>
              </a:rPr>
              <a:t>п.п.</a:t>
            </a:r>
            <a:r>
              <a:rPr lang="ru-RU" sz="1800" b="1" dirty="0" smtClean="0">
                <a:solidFill>
                  <a:srgbClr val="000000"/>
                </a:solidFill>
                <a:latin typeface="Times New Roman" pitchFamily="18" charset="0"/>
              </a:rPr>
              <a:t>8</a:t>
            </a:r>
            <a:r>
              <a:rPr lang="ru-RU" sz="1800" dirty="0" smtClean="0">
                <a:solidFill>
                  <a:srgbClr val="000000"/>
                </a:solidFill>
                <a:latin typeface="Times New Roman" pitchFamily="18" charset="0"/>
              </a:rPr>
              <a:t>. проходить аттестацию на соответствие занимаемой должности в порядке, установленном  законодательством об образовании.</a:t>
            </a:r>
          </a:p>
          <a:p>
            <a:pPr eaLnBrk="1">
              <a:lnSpc>
                <a:spcPct val="83000"/>
              </a:lnSpc>
              <a:buFont typeface="Times New Roman" pitchFamily="18" charset="0"/>
              <a:buNone/>
            </a:pPr>
            <a:endParaRPr lang="ru-RU" sz="1800" dirty="0" smtClean="0">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71513" y="685800"/>
            <a:ext cx="7788275" cy="1066800"/>
          </a:xfrm>
        </p:spPr>
        <p:txBody>
          <a:bodyPr>
            <a:normAutofit fontScale="90000"/>
          </a:bodyPr>
          <a:lstStyle/>
          <a:p>
            <a:pPr eaLnBrk="1"/>
            <a:r>
              <a:rPr lang="ru-RU" sz="2400" dirty="0" smtClean="0">
                <a:latin typeface="Times New Roman" pitchFamily="18" charset="0"/>
                <a:cs typeface="Times New Roman" pitchFamily="18" charset="0"/>
              </a:rPr>
              <a:t>Статья 49.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Аттестация педагогических работников </a:t>
            </a:r>
            <a:r>
              <a:rPr lang="ru-RU" sz="2400" dirty="0" smtClean="0"/>
              <a:t/>
            </a:r>
            <a:br>
              <a:rPr lang="ru-RU" sz="2400" dirty="0" smtClean="0"/>
            </a:br>
            <a:endParaRPr lang="ru-RU" sz="2400" dirty="0" smtClean="0"/>
          </a:p>
        </p:txBody>
      </p:sp>
      <p:sp>
        <p:nvSpPr>
          <p:cNvPr id="7171" name="Rectangle 3"/>
          <p:cNvSpPr>
            <a:spLocks noGrp="1" noChangeArrowheads="1"/>
          </p:cNvSpPr>
          <p:nvPr>
            <p:ph idx="1"/>
          </p:nvPr>
        </p:nvSpPr>
        <p:spPr>
          <a:xfrm>
            <a:off x="746125" y="1752600"/>
            <a:ext cx="7635875" cy="4505325"/>
          </a:xfrm>
        </p:spPr>
        <p:txBody>
          <a:bodyPr/>
          <a:lstStyle/>
          <a:p>
            <a:pPr eaLnBrk="1">
              <a:lnSpc>
                <a:spcPct val="100000"/>
              </a:lnSpc>
              <a:buNone/>
            </a:pPr>
            <a:r>
              <a:rPr lang="ru-RU" sz="1800" dirty="0" smtClean="0">
                <a:latin typeface="Times New Roman" pitchFamily="18" charset="0"/>
              </a:rPr>
              <a:t>1.  </a:t>
            </a:r>
            <a:r>
              <a:rPr lang="ru-RU" sz="1800" b="1" dirty="0" smtClean="0">
                <a:latin typeface="Times New Roman" pitchFamily="18" charset="0"/>
              </a:rPr>
              <a:t>Аттестация </a:t>
            </a:r>
            <a:r>
              <a:rPr lang="ru-RU" sz="1800" dirty="0" smtClean="0">
                <a:latin typeface="Times New Roman" pitchFamily="18" charset="0"/>
              </a:rPr>
              <a:t>педагогических работников проводится </a:t>
            </a:r>
            <a:r>
              <a:rPr lang="ru-RU" sz="1800" i="1" u="sng" dirty="0" smtClean="0">
                <a:latin typeface="Times New Roman" pitchFamily="18" charset="0"/>
              </a:rPr>
              <a:t>в целях подтверждения соответствия педагогических работников занимаемым ими должностям </a:t>
            </a:r>
            <a:r>
              <a:rPr lang="ru-RU" sz="1800" dirty="0" smtClean="0">
                <a:latin typeface="Times New Roman" pitchFamily="18" charset="0"/>
              </a:rPr>
              <a:t>на основе оценки их профессиональной деятельности  и по желанию педагогических работников (за исключением педагогических работников из числа профессорско-преподавательского состава) </a:t>
            </a:r>
            <a:r>
              <a:rPr lang="ru-RU" sz="1800" i="1" u="sng" dirty="0" smtClean="0">
                <a:latin typeface="Times New Roman" pitchFamily="18" charset="0"/>
              </a:rPr>
              <a:t>в целях установления квалификационной категории</a:t>
            </a:r>
            <a:r>
              <a:rPr lang="ru-RU" sz="1800" dirty="0" smtClean="0">
                <a:latin typeface="Times New Roman" pitchFamily="18" charset="0"/>
              </a:rPr>
              <a:t>. </a:t>
            </a:r>
          </a:p>
          <a:p>
            <a:pPr eaLnBrk="1">
              <a:lnSpc>
                <a:spcPct val="100000"/>
              </a:lnSpc>
              <a:buFont typeface="Times New Roman" pitchFamily="18" charset="0"/>
              <a:buNone/>
            </a:pPr>
            <a:endParaRPr lang="ru-RU" sz="1800" dirty="0" smtClean="0">
              <a:latin typeface="Times New Roman" pitchFamily="18" charset="0"/>
            </a:endParaRPr>
          </a:p>
          <a:p>
            <a:pPr eaLnBrk="1">
              <a:lnSpc>
                <a:spcPct val="100000"/>
              </a:lnSpc>
              <a:buFont typeface="Times New Roman" pitchFamily="18" charset="0"/>
              <a:buNone/>
            </a:pPr>
            <a:r>
              <a:rPr lang="ru-RU" sz="1800" dirty="0" smtClean="0">
                <a:latin typeface="Times New Roman" pitchFamily="18" charset="0"/>
              </a:rPr>
              <a:t>2. Проведение аттестации педагогических работников в целях подтверждения соответствия педагогических работников занимаемым ими должностям осуществляется один раз в пять лет на основе оценки их профессиональной деятельности аттестационными комиссиями, самостоятельно формируемыми организациями, осуществляющими образовательную деятельность.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71513" y="635000"/>
            <a:ext cx="7807325" cy="812800"/>
          </a:xfrm>
        </p:spPr>
        <p:txBody>
          <a:bodyPr/>
          <a:lstStyle/>
          <a:p>
            <a:pPr eaLnBrk="1"/>
            <a:r>
              <a:rPr lang="ru-RU" sz="2400" dirty="0" smtClean="0">
                <a:latin typeface="Times New Roman" pitchFamily="18" charset="0"/>
                <a:cs typeface="Times New Roman" pitchFamily="18" charset="0"/>
              </a:rPr>
              <a:t>Статья 49. Аттестация педагогических работников</a:t>
            </a:r>
          </a:p>
        </p:txBody>
      </p:sp>
      <p:sp>
        <p:nvSpPr>
          <p:cNvPr id="9219" name="Rectangle 3"/>
          <p:cNvSpPr>
            <a:spLocks noGrp="1" noChangeArrowheads="1"/>
          </p:cNvSpPr>
          <p:nvPr>
            <p:ph idx="1"/>
          </p:nvPr>
        </p:nvSpPr>
        <p:spPr>
          <a:xfrm>
            <a:off x="746125" y="1904999"/>
            <a:ext cx="7635875" cy="4352925"/>
          </a:xfrm>
        </p:spPr>
        <p:txBody>
          <a:bodyPr/>
          <a:lstStyle/>
          <a:p>
            <a:pPr eaLnBrk="1">
              <a:lnSpc>
                <a:spcPct val="100000"/>
              </a:lnSpc>
              <a:buFont typeface="Times New Roman" pitchFamily="18" charset="0"/>
              <a:buNone/>
            </a:pPr>
            <a:r>
              <a:rPr lang="ru-RU" sz="1800" b="1" dirty="0" smtClean="0">
                <a:latin typeface="Times New Roman" pitchFamily="18" charset="0"/>
              </a:rPr>
              <a:t>4.   </a:t>
            </a:r>
            <a:r>
              <a:rPr lang="ru-RU" sz="1800" dirty="0" smtClean="0">
                <a:latin typeface="Times New Roman" pitchFamily="18" charset="0"/>
              </a:rPr>
              <a:t>Порядок проведения аттестации педагогических работников устанавливается федеральным органом исполнительной власти, осуществляющим функции по выработке государственной политики и нормативно-правовому регулированию в сфере образования, по согласованию с федеральным органом исполнительной власти, осуществляющим функции по выработке государственной политики и нормативно-правовому регулированию в сфере труда. </a:t>
            </a:r>
          </a:p>
          <a:p>
            <a:pPr eaLnBrk="1">
              <a:lnSpc>
                <a:spcPct val="73000"/>
              </a:lnSpc>
              <a:buFont typeface="Times New Roman" pitchFamily="18" charset="0"/>
              <a:buNone/>
            </a:pPr>
            <a:endParaRPr lang="ru-RU" sz="1800" dirty="0" smtClean="0">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457200" y="762000"/>
            <a:ext cx="8229600" cy="3962400"/>
          </a:xfrm>
        </p:spPr>
        <p:txBody>
          <a:bodyPr>
            <a:normAutofit fontScale="90000"/>
          </a:bodyPr>
          <a:lstStyle/>
          <a:p>
            <a:pPr>
              <a:defRPr/>
            </a:pPr>
            <a:r>
              <a:rPr lang="ru-RU" sz="4000" dirty="0" smtClean="0">
                <a:solidFill>
                  <a:srgbClr val="5D194F"/>
                </a:solidFill>
                <a:latin typeface="Times New Roman" pitchFamily="18" charset="0"/>
              </a:rPr>
              <a:t/>
            </a:r>
            <a:br>
              <a:rPr lang="ru-RU" sz="4000" dirty="0" smtClean="0">
                <a:solidFill>
                  <a:srgbClr val="5D194F"/>
                </a:solidFill>
                <a:latin typeface="Times New Roman" pitchFamily="18" charset="0"/>
              </a:rPr>
            </a:br>
            <a:r>
              <a:rPr lang="ru-RU" sz="4000" dirty="0" smtClean="0">
                <a:solidFill>
                  <a:srgbClr val="5D194F"/>
                </a:solidFill>
                <a:latin typeface="Times New Roman" pitchFamily="18" charset="0"/>
              </a:rPr>
              <a:t/>
            </a:r>
            <a:br>
              <a:rPr lang="ru-RU" sz="4000" dirty="0" smtClean="0">
                <a:solidFill>
                  <a:srgbClr val="5D194F"/>
                </a:solidFill>
                <a:latin typeface="Times New Roman" pitchFamily="18" charset="0"/>
              </a:rPr>
            </a:br>
            <a:r>
              <a:rPr lang="ru-RU" sz="4000" dirty="0" smtClean="0">
                <a:solidFill>
                  <a:srgbClr val="5D194F"/>
                </a:solidFill>
                <a:latin typeface="Times New Roman" pitchFamily="18" charset="0"/>
              </a:rPr>
              <a:t/>
            </a:r>
            <a:br>
              <a:rPr lang="ru-RU" sz="4000" dirty="0" smtClean="0">
                <a:solidFill>
                  <a:srgbClr val="5D194F"/>
                </a:solidFill>
                <a:latin typeface="Times New Roman" pitchFamily="18" charset="0"/>
              </a:rPr>
            </a:br>
            <a:r>
              <a:rPr lang="ru-RU" sz="4900" dirty="0" smtClean="0">
                <a:solidFill>
                  <a:srgbClr val="5D194F"/>
                </a:solidFill>
                <a:latin typeface="Times New Roman" pitchFamily="18" charset="0"/>
              </a:rPr>
              <a:t>Порядок </a:t>
            </a:r>
            <a:br>
              <a:rPr lang="ru-RU" sz="4900" dirty="0" smtClean="0">
                <a:solidFill>
                  <a:srgbClr val="5D194F"/>
                </a:solidFill>
                <a:latin typeface="Times New Roman" pitchFamily="18" charset="0"/>
              </a:rPr>
            </a:br>
            <a:r>
              <a:rPr lang="ru-RU" sz="4900" dirty="0" smtClean="0">
                <a:solidFill>
                  <a:srgbClr val="5D194F"/>
                </a:solidFill>
                <a:latin typeface="Times New Roman" pitchFamily="18" charset="0"/>
              </a:rPr>
              <a:t>проведения аттестации </a:t>
            </a:r>
            <a:br>
              <a:rPr lang="ru-RU" sz="4900" dirty="0" smtClean="0">
                <a:solidFill>
                  <a:srgbClr val="5D194F"/>
                </a:solidFill>
                <a:latin typeface="Times New Roman" pitchFamily="18" charset="0"/>
              </a:rPr>
            </a:br>
            <a:r>
              <a:rPr lang="ru-RU" sz="4900" dirty="0" smtClean="0">
                <a:solidFill>
                  <a:srgbClr val="5D194F"/>
                </a:solidFill>
                <a:latin typeface="Times New Roman" pitchFamily="18" charset="0"/>
              </a:rPr>
              <a:t>педагогических работников </a:t>
            </a:r>
            <a:br>
              <a:rPr lang="ru-RU" sz="4900" dirty="0" smtClean="0">
                <a:solidFill>
                  <a:srgbClr val="5D194F"/>
                </a:solidFill>
                <a:latin typeface="Times New Roman" pitchFamily="18" charset="0"/>
              </a:rPr>
            </a:br>
            <a:r>
              <a:rPr lang="ru-RU" sz="4900" dirty="0" smtClean="0">
                <a:solidFill>
                  <a:srgbClr val="5D194F"/>
                </a:solidFill>
                <a:latin typeface="Times New Roman" pitchFamily="18" charset="0"/>
              </a:rPr>
              <a:t>организаций, осуществляющих образовательную деятельность</a:t>
            </a:r>
            <a:r>
              <a:rPr lang="ru-RU" sz="4000" dirty="0" smtClean="0">
                <a:solidFill>
                  <a:srgbClr val="5D194F"/>
                </a:solidFill>
                <a:latin typeface="Times New Roman" pitchFamily="18" charset="0"/>
              </a:rPr>
              <a:t/>
            </a:r>
            <a:br>
              <a:rPr lang="ru-RU" sz="4000" dirty="0" smtClean="0">
                <a:solidFill>
                  <a:srgbClr val="5D194F"/>
                </a:solidFill>
                <a:latin typeface="Times New Roman" pitchFamily="18" charset="0"/>
              </a:rPr>
            </a:br>
            <a:endParaRPr lang="ru-RU" sz="4000" dirty="0" smtClean="0">
              <a:solidFill>
                <a:schemeClr val="tx1"/>
              </a:solidFill>
            </a:endParaRPr>
          </a:p>
        </p:txBody>
      </p:sp>
      <p:sp>
        <p:nvSpPr>
          <p:cNvPr id="241667" name="Rectangle 3"/>
          <p:cNvSpPr>
            <a:spLocks noGrp="1" noChangeArrowheads="1"/>
          </p:cNvSpPr>
          <p:nvPr>
            <p:ph type="body" idx="1"/>
          </p:nvPr>
        </p:nvSpPr>
        <p:spPr>
          <a:xfrm>
            <a:off x="457200" y="4648200"/>
            <a:ext cx="8229600" cy="1676400"/>
          </a:xfrm>
        </p:spPr>
        <p:txBody>
          <a:bodyPr/>
          <a:lstStyle/>
          <a:p>
            <a:pPr algn="r">
              <a:spcBef>
                <a:spcPts val="0"/>
              </a:spcBef>
              <a:buNone/>
              <a:defRPr/>
            </a:pPr>
            <a:r>
              <a:rPr lang="ru-RU" sz="2800" dirty="0" smtClean="0">
                <a:effectLst/>
              </a:rPr>
              <a:t/>
            </a:r>
            <a:br>
              <a:rPr lang="ru-RU" sz="2800" dirty="0" smtClean="0">
                <a:effectLst/>
              </a:rPr>
            </a:br>
            <a:r>
              <a:rPr lang="ru-RU" sz="2000" dirty="0" smtClean="0">
                <a:effectLst/>
                <a:latin typeface="Times New Roman" pitchFamily="18" charset="0"/>
                <a:cs typeface="Times New Roman" pitchFamily="18" charset="0"/>
              </a:rPr>
              <a:t>Приказ </a:t>
            </a:r>
            <a:r>
              <a:rPr lang="ru-RU" sz="2000" dirty="0" err="1" smtClean="0">
                <a:effectLst/>
                <a:latin typeface="Times New Roman" pitchFamily="18" charset="0"/>
                <a:cs typeface="Times New Roman" pitchFamily="18" charset="0"/>
              </a:rPr>
              <a:t>Минобрнауки</a:t>
            </a:r>
            <a:r>
              <a:rPr lang="ru-RU" sz="2000" dirty="0" smtClean="0">
                <a:effectLst/>
                <a:latin typeface="Times New Roman" pitchFamily="18" charset="0"/>
                <a:cs typeface="Times New Roman" pitchFamily="18" charset="0"/>
              </a:rPr>
              <a:t> РФ от 07 апреля 2014 г</a:t>
            </a:r>
            <a:r>
              <a:rPr lang="ru-RU" sz="2000" dirty="0" smtClean="0">
                <a:latin typeface="Times New Roman" pitchFamily="18" charset="0"/>
                <a:cs typeface="Times New Roman" pitchFamily="18" charset="0"/>
              </a:rPr>
              <a:t>. № 276  </a:t>
            </a:r>
            <a:endParaRPr lang="ru-RU" sz="2000" dirty="0" smtClean="0">
              <a:effectLst/>
              <a:latin typeface="Times New Roman" pitchFamily="18" charset="0"/>
              <a:cs typeface="Times New Roman" pitchFamily="18" charset="0"/>
            </a:endParaRPr>
          </a:p>
          <a:p>
            <a:pPr algn="r" eaLnBrk="1" hangingPunct="1">
              <a:spcBef>
                <a:spcPts val="0"/>
              </a:spcBef>
              <a:buNone/>
              <a:defRPr/>
            </a:pPr>
            <a:r>
              <a:rPr lang="ru-RU" sz="2000" dirty="0" smtClean="0">
                <a:effectLst/>
                <a:latin typeface="Times New Roman" pitchFamily="18" charset="0"/>
                <a:cs typeface="Times New Roman" pitchFamily="18" charset="0"/>
              </a:rPr>
              <a:t>     Зарегистрирован в Минюсте РФ 23 мая 2014 г. </a:t>
            </a:r>
          </a:p>
          <a:p>
            <a:pPr algn="r" eaLnBrk="1" hangingPunct="1">
              <a:spcBef>
                <a:spcPts val="0"/>
              </a:spcBef>
              <a:buNone/>
              <a:defRPr/>
            </a:pPr>
            <a:r>
              <a:rPr lang="ru-RU" sz="2000" dirty="0" err="1" smtClean="0">
                <a:effectLst/>
                <a:latin typeface="Times New Roman" pitchFamily="18" charset="0"/>
                <a:cs typeface="Times New Roman" pitchFamily="18" charset="0"/>
              </a:rPr>
              <a:t>Рег</a:t>
            </a:r>
            <a:r>
              <a:rPr lang="ru-RU" sz="2000" dirty="0" smtClean="0">
                <a:effectLst/>
                <a:latin typeface="Times New Roman" pitchFamily="18" charset="0"/>
                <a:cs typeface="Times New Roman" pitchFamily="18" charset="0"/>
              </a:rPr>
              <a:t>. </a:t>
            </a:r>
            <a:r>
              <a:rPr lang="ru-RU" sz="2000" dirty="0" smtClean="0">
                <a:latin typeface="Times New Roman" pitchFamily="18" charset="0"/>
                <a:cs typeface="Times New Roman" pitchFamily="18" charset="0"/>
              </a:rPr>
              <a:t>№ 32408</a:t>
            </a:r>
            <a:endParaRPr lang="ru-RU" sz="2000" dirty="0" smtClean="0">
              <a:effectLst/>
              <a:latin typeface="Times New Roman" pitchFamily="18" charset="0"/>
              <a:cs typeface="Times New Roman" pitchFamily="18" charset="0"/>
            </a:endParaRPr>
          </a:p>
          <a:p>
            <a:pPr eaLnBrk="1" hangingPunct="1">
              <a:defRPr/>
            </a:pPr>
            <a:endParaRPr lang="ru-RU" sz="28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04800"/>
            <a:ext cx="8229600" cy="2057400"/>
          </a:xfrm>
        </p:spPr>
        <p:txBody>
          <a:bodyPr>
            <a:noAutofit/>
          </a:bodyPr>
          <a:lstStyle/>
          <a:p>
            <a:pPr algn="ct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Н О М Е Н К Л А Т У Р А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должностей педагогических работников организаций,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осуществляющих образовательную деятельность, должностей  </a:t>
            </a:r>
            <a:br>
              <a:rPr lang="ru-RU" sz="1600" b="1" dirty="0" smtClean="0">
                <a:latin typeface="Times New Roman" pitchFamily="18" charset="0"/>
                <a:cs typeface="Times New Roman" pitchFamily="18" charset="0"/>
              </a:rPr>
            </a:br>
            <a:r>
              <a:rPr lang="ru-RU" sz="1600" b="1" dirty="0" smtClean="0">
                <a:latin typeface="Times New Roman" pitchFamily="18" charset="0"/>
                <a:cs typeface="Times New Roman" pitchFamily="18" charset="0"/>
              </a:rPr>
              <a:t>            руководителей образовательных организаций  </a:t>
            </a:r>
            <a:r>
              <a:rPr lang="ru-RU" sz="1600" dirty="0" smtClean="0">
                <a:latin typeface="Times New Roman" pitchFamily="18" charset="0"/>
                <a:cs typeface="Times New Roman" pitchFamily="18" charset="0"/>
              </a:rPr>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(утв. Постановлением Правительства  РФ от 8 августа 2013 г.  №  678)  </a:t>
            </a:r>
            <a:br>
              <a:rPr lang="ru-RU" sz="1600" dirty="0" smtClean="0">
                <a:latin typeface="Times New Roman" pitchFamily="18" charset="0"/>
                <a:cs typeface="Times New Roman" pitchFamily="18" charset="0"/>
              </a:rPr>
            </a:br>
            <a:r>
              <a:rPr lang="ru-RU" sz="1600" dirty="0" smtClean="0">
                <a:latin typeface="Times New Roman" pitchFamily="18" charset="0"/>
                <a:cs typeface="Times New Roman" pitchFamily="18" charset="0"/>
              </a:rPr>
              <a:t>  </a:t>
            </a:r>
            <a:r>
              <a:rPr lang="ru-RU" sz="1400" dirty="0" smtClean="0"/>
              <a:t/>
            </a:r>
            <a:br>
              <a:rPr lang="ru-RU" sz="1400" dirty="0" smtClean="0"/>
            </a:br>
            <a:endParaRPr lang="ru-RU" sz="1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905000"/>
            <a:ext cx="8229600" cy="4800600"/>
          </a:xfrm>
        </p:spPr>
        <p:txBody>
          <a:bodyPr>
            <a:normAutofit fontScale="25000" lnSpcReduction="20000"/>
          </a:bodyPr>
          <a:lstStyle/>
          <a:p>
            <a:pPr>
              <a:buNone/>
            </a:pPr>
            <a:r>
              <a:rPr lang="ru-RU" dirty="0" smtClean="0"/>
              <a:t>                                             </a:t>
            </a:r>
          </a:p>
          <a:p>
            <a:r>
              <a:rPr lang="ru-RU" sz="4000" dirty="0" smtClean="0">
                <a:latin typeface="Times New Roman" pitchFamily="18" charset="0"/>
                <a:cs typeface="Times New Roman" pitchFamily="18" charset="0"/>
              </a:rPr>
              <a:t> Воспитатель  </a:t>
            </a:r>
          </a:p>
          <a:p>
            <a:r>
              <a:rPr lang="ru-RU" sz="4000" dirty="0" smtClean="0">
                <a:latin typeface="Times New Roman" pitchFamily="18" charset="0"/>
                <a:cs typeface="Times New Roman" pitchFamily="18" charset="0"/>
              </a:rPr>
              <a:t> Инструктор-методист  </a:t>
            </a:r>
          </a:p>
          <a:p>
            <a:r>
              <a:rPr lang="ru-RU" sz="4000" dirty="0" smtClean="0">
                <a:latin typeface="Times New Roman" pitchFamily="18" charset="0"/>
                <a:cs typeface="Times New Roman" pitchFamily="18" charset="0"/>
              </a:rPr>
              <a:t> Инструктор по труду  </a:t>
            </a:r>
          </a:p>
          <a:p>
            <a:r>
              <a:rPr lang="ru-RU" sz="4000" dirty="0" smtClean="0">
                <a:latin typeface="Times New Roman" pitchFamily="18" charset="0"/>
                <a:cs typeface="Times New Roman" pitchFamily="18" charset="0"/>
              </a:rPr>
              <a:t> Инструктор по физической культуре  </a:t>
            </a:r>
          </a:p>
          <a:p>
            <a:r>
              <a:rPr lang="ru-RU" sz="4000" dirty="0" smtClean="0">
                <a:latin typeface="Times New Roman" pitchFamily="18" charset="0"/>
                <a:cs typeface="Times New Roman" pitchFamily="18" charset="0"/>
              </a:rPr>
              <a:t> Концертмейстер  </a:t>
            </a:r>
          </a:p>
          <a:p>
            <a:r>
              <a:rPr lang="ru-RU" sz="4000" dirty="0" smtClean="0">
                <a:latin typeface="Times New Roman" pitchFamily="18" charset="0"/>
                <a:cs typeface="Times New Roman" pitchFamily="18" charset="0"/>
              </a:rPr>
              <a:t>Логопед (предусмотрено для организаций сферы здравоохранения и социального обслуживания, осуществляющих образовательную деятельность в  качестве  </a:t>
            </a:r>
          </a:p>
          <a:p>
            <a:pPr>
              <a:buNone/>
            </a:pPr>
            <a:r>
              <a:rPr lang="ru-RU" sz="4000" dirty="0" smtClean="0">
                <a:latin typeface="Times New Roman" pitchFamily="18" charset="0"/>
                <a:cs typeface="Times New Roman" pitchFamily="18" charset="0"/>
              </a:rPr>
              <a:t>                          дополнительного вида деятельности) </a:t>
            </a:r>
          </a:p>
          <a:p>
            <a:r>
              <a:rPr lang="ru-RU" sz="4000" dirty="0" smtClean="0">
                <a:latin typeface="Times New Roman" pitchFamily="18" charset="0"/>
                <a:cs typeface="Times New Roman" pitchFamily="18" charset="0"/>
              </a:rPr>
              <a:t>       Мастер производственного обучения  </a:t>
            </a:r>
          </a:p>
          <a:p>
            <a:r>
              <a:rPr lang="ru-RU" sz="4000" dirty="0" smtClean="0">
                <a:latin typeface="Times New Roman" pitchFamily="18" charset="0"/>
                <a:cs typeface="Times New Roman" pitchFamily="18" charset="0"/>
              </a:rPr>
              <a:t>       Методист  </a:t>
            </a:r>
          </a:p>
          <a:p>
            <a:r>
              <a:rPr lang="ru-RU" sz="4000" dirty="0" smtClean="0">
                <a:latin typeface="Times New Roman" pitchFamily="18" charset="0"/>
                <a:cs typeface="Times New Roman" pitchFamily="18" charset="0"/>
              </a:rPr>
              <a:t>       Музыкальный руководитель  </a:t>
            </a:r>
          </a:p>
          <a:p>
            <a:r>
              <a:rPr lang="ru-RU" sz="4000" dirty="0" smtClean="0">
                <a:latin typeface="Times New Roman" pitchFamily="18" charset="0"/>
                <a:cs typeface="Times New Roman" pitchFamily="18" charset="0"/>
              </a:rPr>
              <a:t>       Педагог дополнительного образования  </a:t>
            </a:r>
          </a:p>
          <a:p>
            <a:r>
              <a:rPr lang="ru-RU" sz="4000" dirty="0" smtClean="0">
                <a:latin typeface="Times New Roman" pitchFamily="18" charset="0"/>
                <a:cs typeface="Times New Roman" pitchFamily="18" charset="0"/>
              </a:rPr>
              <a:t>       Педагог-библиотекарь  </a:t>
            </a:r>
          </a:p>
          <a:p>
            <a:r>
              <a:rPr lang="ru-RU" sz="4000" dirty="0" smtClean="0">
                <a:latin typeface="Times New Roman" pitchFamily="18" charset="0"/>
                <a:cs typeface="Times New Roman" pitchFamily="18" charset="0"/>
              </a:rPr>
              <a:t>       Педагог-организатор  </a:t>
            </a:r>
          </a:p>
          <a:p>
            <a:r>
              <a:rPr lang="ru-RU" sz="4000" dirty="0" smtClean="0">
                <a:latin typeface="Times New Roman" pitchFamily="18" charset="0"/>
                <a:cs typeface="Times New Roman" pitchFamily="18" charset="0"/>
              </a:rPr>
              <a:t>       Педагог-психолог  </a:t>
            </a:r>
          </a:p>
          <a:p>
            <a:r>
              <a:rPr lang="ru-RU" sz="4000" dirty="0" smtClean="0">
                <a:latin typeface="Times New Roman" pitchFamily="18" charset="0"/>
                <a:cs typeface="Times New Roman" pitchFamily="18" charset="0"/>
              </a:rPr>
              <a:t>       Преподаватель  </a:t>
            </a:r>
          </a:p>
          <a:p>
            <a:r>
              <a:rPr lang="ru-RU" sz="4000" dirty="0" smtClean="0">
                <a:latin typeface="Times New Roman" pitchFamily="18" charset="0"/>
                <a:cs typeface="Times New Roman" pitchFamily="18" charset="0"/>
              </a:rPr>
              <a:t>       Преподаватель-организатор основ безопасности жизнедеятельности  </a:t>
            </a:r>
          </a:p>
          <a:p>
            <a:r>
              <a:rPr lang="ru-RU" sz="4000" dirty="0" smtClean="0">
                <a:latin typeface="Times New Roman" pitchFamily="18" charset="0"/>
                <a:cs typeface="Times New Roman" pitchFamily="18" charset="0"/>
              </a:rPr>
              <a:t>       Руководитель физического воспитания  </a:t>
            </a:r>
          </a:p>
          <a:p>
            <a:r>
              <a:rPr lang="ru-RU" sz="4000" dirty="0" smtClean="0">
                <a:latin typeface="Times New Roman" pitchFamily="18" charset="0"/>
                <a:cs typeface="Times New Roman" pitchFamily="18" charset="0"/>
              </a:rPr>
              <a:t>       Социальный педагог  </a:t>
            </a:r>
          </a:p>
          <a:p>
            <a:r>
              <a:rPr lang="ru-RU" sz="4000" dirty="0" smtClean="0">
                <a:latin typeface="Times New Roman" pitchFamily="18" charset="0"/>
                <a:cs typeface="Times New Roman" pitchFamily="18" charset="0"/>
              </a:rPr>
              <a:t>       Старший вожатый  </a:t>
            </a:r>
          </a:p>
          <a:p>
            <a:r>
              <a:rPr lang="ru-RU" sz="4000" dirty="0" smtClean="0">
                <a:latin typeface="Times New Roman" pitchFamily="18" charset="0"/>
                <a:cs typeface="Times New Roman" pitchFamily="18" charset="0"/>
              </a:rPr>
              <a:t>       Старший воспитатель  </a:t>
            </a:r>
          </a:p>
          <a:p>
            <a:r>
              <a:rPr lang="ru-RU" sz="4000" dirty="0" smtClean="0">
                <a:latin typeface="Times New Roman" pitchFamily="18" charset="0"/>
                <a:cs typeface="Times New Roman" pitchFamily="18" charset="0"/>
              </a:rPr>
              <a:t>       Старший инструктор-методист  </a:t>
            </a:r>
          </a:p>
          <a:p>
            <a:r>
              <a:rPr lang="ru-RU" sz="4000" dirty="0" smtClean="0">
                <a:latin typeface="Times New Roman" pitchFamily="18" charset="0"/>
                <a:cs typeface="Times New Roman" pitchFamily="18" charset="0"/>
              </a:rPr>
              <a:t>       Старший методист  </a:t>
            </a:r>
          </a:p>
          <a:p>
            <a:r>
              <a:rPr lang="ru-RU" sz="4000" dirty="0" smtClean="0">
                <a:latin typeface="Times New Roman" pitchFamily="18" charset="0"/>
                <a:cs typeface="Times New Roman" pitchFamily="18" charset="0"/>
              </a:rPr>
              <a:t>       Старший педагог дополнительного образования  </a:t>
            </a:r>
          </a:p>
          <a:p>
            <a:r>
              <a:rPr lang="ru-RU" sz="4000" dirty="0" smtClean="0">
                <a:latin typeface="Times New Roman" pitchFamily="18" charset="0"/>
                <a:cs typeface="Times New Roman" pitchFamily="18" charset="0"/>
              </a:rPr>
              <a:t>       Старший тренер-преподаватель  </a:t>
            </a:r>
          </a:p>
          <a:p>
            <a:r>
              <a:rPr lang="ru-RU" sz="4000" dirty="0" smtClean="0">
                <a:latin typeface="Times New Roman" pitchFamily="18" charset="0"/>
                <a:cs typeface="Times New Roman" pitchFamily="18" charset="0"/>
              </a:rPr>
              <a:t>       Тренер-преподаватель  </a:t>
            </a:r>
          </a:p>
          <a:p>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Тьютор</a:t>
            </a:r>
            <a:r>
              <a:rPr lang="ru-RU" sz="4000" dirty="0" smtClean="0">
                <a:latin typeface="Times New Roman" pitchFamily="18" charset="0"/>
                <a:cs typeface="Times New Roman" pitchFamily="18" charset="0"/>
              </a:rPr>
              <a:t>  </a:t>
            </a:r>
          </a:p>
          <a:p>
            <a:r>
              <a:rPr lang="ru-RU" sz="4000" dirty="0" smtClean="0">
                <a:latin typeface="Times New Roman" pitchFamily="18" charset="0"/>
                <a:cs typeface="Times New Roman" pitchFamily="18" charset="0"/>
              </a:rPr>
              <a:t>       Учитель  </a:t>
            </a:r>
          </a:p>
          <a:p>
            <a:r>
              <a:rPr lang="ru-RU" sz="4000" dirty="0" smtClean="0">
                <a:latin typeface="Times New Roman" pitchFamily="18" charset="0"/>
                <a:cs typeface="Times New Roman" pitchFamily="18" charset="0"/>
              </a:rPr>
              <a:t>       Учитель-дефектолог  </a:t>
            </a:r>
          </a:p>
          <a:p>
            <a:r>
              <a:rPr lang="ru-RU" sz="4000" dirty="0" smtClean="0">
                <a:latin typeface="Times New Roman" pitchFamily="18" charset="0"/>
                <a:cs typeface="Times New Roman" pitchFamily="18" charset="0"/>
              </a:rPr>
              <a:t>       Учитель-логопед  </a:t>
            </a:r>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704088"/>
            <a:ext cx="8229600" cy="896112"/>
          </a:xfrm>
        </p:spPr>
        <p:txBody>
          <a:bodyPr>
            <a:normAutofit/>
          </a:bodyPr>
          <a:lstStyle/>
          <a:p>
            <a:pPr eaLnBrk="1" hangingPunct="1"/>
            <a:r>
              <a:rPr lang="ru-RU" sz="2400" dirty="0" smtClean="0">
                <a:latin typeface="Times New Roman" pitchFamily="18" charset="0"/>
                <a:cs typeface="Times New Roman" pitchFamily="18" charset="0"/>
              </a:rPr>
              <a:t>Цель</a:t>
            </a:r>
            <a:r>
              <a:rPr lang="ru-RU" sz="2400" b="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аттестации</a:t>
            </a:r>
          </a:p>
        </p:txBody>
      </p:sp>
      <p:sp>
        <p:nvSpPr>
          <p:cNvPr id="12291" name="Rectangle 3"/>
          <p:cNvSpPr>
            <a:spLocks noGrp="1" noChangeArrowheads="1"/>
          </p:cNvSpPr>
          <p:nvPr>
            <p:ph type="body" idx="1"/>
          </p:nvPr>
        </p:nvSpPr>
        <p:spPr/>
        <p:txBody>
          <a:bodyPr/>
          <a:lstStyle/>
          <a:p>
            <a:pPr marL="274320" lvl="4" indent="-274320">
              <a:buClr>
                <a:schemeClr val="accent3"/>
              </a:buClr>
              <a:buSzPct val="95000"/>
              <a:buNone/>
            </a:pPr>
            <a:r>
              <a:rPr lang="ru-RU" sz="2400" b="1" i="1" dirty="0" smtClean="0"/>
              <a:t>    </a:t>
            </a:r>
            <a:r>
              <a:rPr lang="ru-RU" sz="2400" dirty="0" smtClean="0">
                <a:latin typeface="Times New Roman" pitchFamily="18" charset="0"/>
                <a:cs typeface="Times New Roman" pitchFamily="18" charset="0"/>
              </a:rPr>
              <a:t>- подтверждение соответствия педагогических работников занимаемым ими должностям на основе оценки их профессиональной деятельности;</a:t>
            </a:r>
          </a:p>
          <a:p>
            <a:pPr marL="274320" lvl="4" indent="-274320">
              <a:buClr>
                <a:schemeClr val="accent3"/>
              </a:buClr>
              <a:buSzPct val="95000"/>
              <a:buNone/>
            </a:pPr>
            <a:endParaRPr lang="ru-RU" sz="2400" dirty="0" smtClean="0">
              <a:latin typeface="Times New Roman" pitchFamily="18" charset="0"/>
              <a:cs typeface="Times New Roman" pitchFamily="18" charset="0"/>
            </a:endParaRPr>
          </a:p>
          <a:p>
            <a:pPr eaLnBrk="1" hangingPunct="1">
              <a:buFontTx/>
              <a:buNone/>
            </a:pPr>
            <a:r>
              <a:rPr lang="ru-RU" sz="2400" dirty="0" smtClean="0">
                <a:latin typeface="Times New Roman" pitchFamily="18" charset="0"/>
                <a:cs typeface="Times New Roman" pitchFamily="18" charset="0"/>
              </a:rPr>
              <a:t>  - установление квалификационной категории </a:t>
            </a:r>
          </a:p>
          <a:p>
            <a:pPr eaLnBrk="1" hangingPunct="1">
              <a:buFontTx/>
              <a:buNone/>
            </a:pPr>
            <a:r>
              <a:rPr lang="ru-RU" sz="2400" dirty="0" smtClean="0">
                <a:latin typeface="Times New Roman" pitchFamily="18" charset="0"/>
                <a:cs typeface="Times New Roman" pitchFamily="18" charset="0"/>
              </a:rPr>
              <a:t>    (по желанию педагогических работников)</a:t>
            </a:r>
          </a:p>
          <a:p>
            <a:pPr eaLnBrk="1" hangingPunct="1"/>
            <a:endParaRPr lang="ru-RU" sz="2400" dirty="0" smtClean="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 29.08.14.">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на 29.08.14.</Template>
  <TotalTime>200</TotalTime>
  <Words>2543</Words>
  <Application>Microsoft Office PowerPoint</Application>
  <PresentationFormat>Экран (4:3)</PresentationFormat>
  <Paragraphs>229</Paragraphs>
  <Slides>26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на 29.08.14.</vt:lpstr>
      <vt:lpstr>Аттестация педагогических работников  в Законе «Об образовании в Российской Федерации»</vt:lpstr>
      <vt:lpstr>Глава 5. Педагогические, руководящие и иные работники организаций, осуществляющих образовательную деятельность</vt:lpstr>
      <vt:lpstr>Профессиональный стандарт Педагога (педагогическая деятельность в дошкольном, начальном общем, основном общем, среднем общем образовании) (воспитатель, учитель) (Об утверждении профессионального стандарта «Педагог (педагогическая деятельность в сфере дошкольного, начального общего, основного общего, среднего общего образования) (воспитатель, учитель)» Приказ Минтруда России №544н от 18 октября 2013 г.) </vt:lpstr>
      <vt:lpstr>Статья 48.  Обязанности и ответственность педагогических работников</vt:lpstr>
      <vt:lpstr>Статья 49.  Аттестация педагогических работников  </vt:lpstr>
      <vt:lpstr>Статья 49. Аттестация педагогических работников</vt:lpstr>
      <vt:lpstr>   Порядок  проведения аттестации  педагогических работников  организаций, осуществляющих образовательную деятельность </vt:lpstr>
      <vt:lpstr>                                Н О М Е Н К Л А Т У Р А      должностей педагогических работников организаций,   осуществляющих образовательную деятельность, должностей               руководителей образовательных организаций    (утв. Постановлением Правительства  РФ от 8 августа 2013 г.  №  678)      </vt:lpstr>
      <vt:lpstr>Цель аттестации</vt:lpstr>
      <vt:lpstr>Задачи аттестации  </vt:lpstr>
      <vt:lpstr>Подтверждение соответствия занимаемой должности</vt:lpstr>
      <vt:lpstr>Подтверждение соответствия занимаемой должности  (порядок проведения аттестации)</vt:lpstr>
      <vt:lpstr>Подтверждение соответствия занимаемой должности  (порядок проведения аттестации)</vt:lpstr>
      <vt:lpstr>Подтверждение соответствия занимаемой должности  (порядок проведения аттестации)</vt:lpstr>
      <vt:lpstr>Подтверждение соответствия занимаемой должности  (порядок проведения аттестации)</vt:lpstr>
      <vt:lpstr>Профессиональный стандарт Педагог (педагогическая деятельность в дошкольном, начальном общем, основном общем, среднем общем образовании) (воспитатель, учитель) (Об утверждении профессионального стандарта «Педагог (педагогическая деятельность в сфере дошкольного, начального общего, основного общего, среднего общего образования) (воспитатель, учитель)» Приказ Минтруда России №544н от 18 октября 2013 г.) </vt:lpstr>
      <vt:lpstr>     Аттестация педагогических работников  в целях установления квалификационной категории</vt:lpstr>
      <vt:lpstr>Квалификационные категории устанавливаются на основе: </vt:lpstr>
      <vt:lpstr>Презентация PowerPoint</vt:lpstr>
      <vt:lpstr>Презентация PowerPoint</vt:lpstr>
      <vt:lpstr>Об организации и проведении аттестации педагогических работников организаций, осуществляющих образовательную деятельность на территории Свердловской области</vt:lpstr>
      <vt:lpstr>Приказ Министерства общего и профессионального образования Свердловской области  от 30 декабря 2014 г. № 331-д </vt:lpstr>
      <vt:lpstr>Об организации в 2015 аттестационном году деятельности Аттестационной комиссии Министерства общего и профессионального образования Свердловской области</vt:lpstr>
      <vt:lpstr>Приказ Министерства общего и профессионального образования Свердловской области  от 31 декабря 2014 г. № 336-д </vt:lpstr>
      <vt:lpstr>Презентация PowerPoint</vt:lpstr>
      <vt:lpstr>Спасибо за внимание!</vt:lpstr>
    </vt:vector>
  </TitlesOfParts>
  <Company>RePack by SPecialiST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Аттестация педагогических работников  в Законе «Об образовании в Российской Федерации»</dc:title>
  <dc:creator>Olga</dc:creator>
  <cp:lastModifiedBy>Наталия</cp:lastModifiedBy>
  <cp:revision>9</cp:revision>
  <dcterms:created xsi:type="dcterms:W3CDTF">2015-03-01T23:07:54Z</dcterms:created>
  <dcterms:modified xsi:type="dcterms:W3CDTF">2015-11-04T16:34:01Z</dcterms:modified>
</cp:coreProperties>
</file>